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6"/>
  </p:notesMasterIdLst>
  <p:sldIdLst>
    <p:sldId id="256" r:id="rId2"/>
    <p:sldId id="257" r:id="rId3"/>
    <p:sldId id="279" r:id="rId4"/>
    <p:sldId id="278"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Lst>
  <p:sldSz cx="12192000" cy="6858000"/>
  <p:notesSz cx="6858000" cy="12192000"/>
  <p:embeddedFontLst>
    <p:embeddedFont>
      <p:font typeface="Roboto" panose="02000000000000000000" pitchFamily="2" charset="0"/>
      <p:regular r:id="rId27"/>
      <p:bold r:id="rId28"/>
      <p:italic r:id="rId29"/>
      <p:bold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90"/>
    <p:restoredTop sz="94624"/>
  </p:normalViewPr>
  <p:slideViewPr>
    <p:cSldViewPr snapToGrid="0" snapToObjects="1">
      <p:cViewPr>
        <p:scale>
          <a:sx n="100" d="100"/>
          <a:sy n="100" d="100"/>
        </p:scale>
        <p:origin x="1360" y="5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8380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04B18-1907-2408-6CF1-41A7718535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2D5FA6-39AD-6255-E463-79078C1E18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58CE03-F9EE-2735-13D2-249AC0C5196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54B5FF3-ADC4-FA5C-8263-2386B3008852}"/>
              </a:ext>
            </a:extLst>
          </p:cNvPr>
          <p:cNvSpPr>
            <a:spLocks noGrp="1"/>
          </p:cNvSpPr>
          <p:nvPr>
            <p:ph type="sldNum" sz="quarter" idx="10"/>
          </p:nvPr>
        </p:nvSpPr>
        <p:spPr/>
        <p:txBody>
          <a:bodyPr/>
          <a:lstStyle/>
          <a:p>
            <a:fld id="{F7021451-1387-4CA6-816F-3879F97B5CBC}" type="slidenum">
              <a:rPr lang="en-US" smtClean="0"/>
              <a:t>3</a:t>
            </a:fld>
            <a:endParaRPr lang="en-US"/>
          </a:p>
        </p:txBody>
      </p:sp>
    </p:spTree>
    <p:extLst>
      <p:ext uri="{BB962C8B-B14F-4D97-AF65-F5344CB8AC3E}">
        <p14:creationId xmlns:p14="http://schemas.microsoft.com/office/powerpoint/2010/main" val="960014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1C9BF-3980-EBE3-9972-E8A7370104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452EE7-DFA5-33D5-5852-E8B38DE76E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080740-E34E-B0D0-1CD6-B31B72322D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D7F0A6C-68FA-5B95-48C4-C6DAC4D67419}"/>
              </a:ext>
            </a:extLst>
          </p:cNvPr>
          <p:cNvSpPr>
            <a:spLocks noGrp="1"/>
          </p:cNvSpPr>
          <p:nvPr>
            <p:ph type="sldNum" sz="quarter" idx="10"/>
          </p:nvPr>
        </p:nvSpPr>
        <p:spPr/>
        <p:txBody>
          <a:bodyPr/>
          <a:lstStyle/>
          <a:p>
            <a:fld id="{F7021451-1387-4CA6-816F-3879F97B5CBC}" type="slidenum">
              <a:rPr lang="en-US" smtClean="0"/>
              <a:t>4</a:t>
            </a:fld>
            <a:endParaRPr lang="en-US"/>
          </a:p>
        </p:txBody>
      </p:sp>
    </p:spTree>
    <p:extLst>
      <p:ext uri="{BB962C8B-B14F-4D97-AF65-F5344CB8AC3E}">
        <p14:creationId xmlns:p14="http://schemas.microsoft.com/office/powerpoint/2010/main" val="1226013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a:effectLst/>
      </p:bgPr>
    </p:bg>
    <p:spTree>
      <p:nvGrpSpPr>
        <p:cNvPr id="1" name=""/>
        <p:cNvGrpSpPr/>
        <p:nvPr/>
      </p:nvGrpSpPr>
      <p:grpSpPr>
        <a:xfrm>
          <a:off x="0" y="0"/>
          <a:ext cx="0" cy="0"/>
          <a:chOff x="0" y="0"/>
          <a:chExt cx="0" cy="0"/>
        </a:xfrm>
      </p:grpSpPr>
      <p:sp>
        <p:nvSpPr>
          <p:cNvPr id="2" name="Object 1"/>
          <p:cNvSpPr/>
          <p:nvPr/>
        </p:nvSpPr>
        <p:spPr>
          <a:xfrm>
            <a:off x="380905" y="5382025"/>
            <a:ext cx="12008022" cy="534060"/>
          </a:xfrm>
          <a:prstGeom prst="rect">
            <a:avLst/>
          </a:prstGeom>
          <a:noFill/>
        </p:spPr>
        <p:txBody>
          <a:bodyPr wrap="square" lIns="0" tIns="0" rIns="0" bIns="0" rtlCol="0" anchor="ctr"/>
          <a:lstStyle/>
          <a:p>
            <a:pPr algn="l">
              <a:lnSpc>
                <a:spcPts val="4206"/>
              </a:lnSpc>
              <a:buNone/>
            </a:pPr>
            <a:r>
              <a:rPr lang="en-US" sz="3713" b="1" dirty="0">
                <a:solidFill>
                  <a:srgbClr val="000000"/>
                </a:solidFill>
                <a:latin typeface="Roboto" pitchFamily="34" charset="0"/>
                <a:ea typeface="Roboto" pitchFamily="34" charset="-122"/>
                <a:cs typeface="Roboto" pitchFamily="34" charset="-120"/>
              </a:rPr>
              <a:t>Konsep Biaya dan Sistem Informasi Akuntansi Biaya</a:t>
            </a:r>
            <a:endParaRPr lang="en-US" dirty="0"/>
          </a:p>
        </p:txBody>
      </p:sp>
      <p:sp>
        <p:nvSpPr>
          <p:cNvPr id="3" name="Object 2"/>
          <p:cNvSpPr/>
          <p:nvPr/>
        </p:nvSpPr>
        <p:spPr>
          <a:xfrm>
            <a:off x="380905" y="5896564"/>
            <a:ext cx="12008022" cy="320436"/>
          </a:xfrm>
          <a:prstGeom prst="rect">
            <a:avLst/>
          </a:prstGeom>
          <a:noFill/>
        </p:spPr>
        <p:txBody>
          <a:bodyPr wrap="square" lIns="0" tIns="0" rIns="0" bIns="0" rtlCol="0" anchor="ctr"/>
          <a:lstStyle/>
          <a:p>
            <a:pPr algn="l">
              <a:lnSpc>
                <a:spcPts val="2524"/>
              </a:lnSpc>
              <a:buNone/>
            </a:pPr>
            <a:r>
              <a:rPr lang="en-US" sz="1980" b="1" i="1" kern="0" spc="20" dirty="0">
                <a:solidFill>
                  <a:srgbClr val="000000"/>
                </a:solidFill>
                <a:latin typeface="Roboto" pitchFamily="34" charset="0"/>
                <a:ea typeface="Roboto" pitchFamily="34" charset="-122"/>
                <a:cs typeface="Roboto" pitchFamily="34" charset="-120"/>
              </a:rPr>
              <a:t>By Rusdiyanto, SE,. M. Ak,. CH,. CHt_September 2025</a:t>
            </a:r>
            <a:endParaRPr lang="en-US" dirty="0"/>
          </a:p>
        </p:txBody>
      </p:sp>
      <p:sp>
        <p:nvSpPr>
          <p:cNvPr id="4" name="Object 3"/>
          <p:cNvSpPr/>
          <p:nvPr/>
        </p:nvSpPr>
        <p:spPr>
          <a:xfrm>
            <a:off x="0" y="0"/>
            <a:ext cx="12188952" cy="4761309"/>
          </a:xfrm>
          <a:prstGeom prst="rect">
            <a:avLst/>
          </a:prstGeom>
          <a:solidFill>
            <a:srgbClr val="000000">
              <a:alpha val="0"/>
            </a:srgbClr>
          </a:solidFill>
        </p:spPr>
        <p:txBody>
          <a:bodyPr/>
          <a:lstStyle/>
          <a:p>
            <a:endParaRPr lang="en-US"/>
          </a:p>
        </p:txBody>
      </p:sp>
      <p:pic>
        <p:nvPicPr>
          <p:cNvPr id="5" name="Object 4" descr="accounting cost information system"/>
          <p:cNvPicPr>
            <a:picLocks noChangeAspect="1"/>
          </p:cNvPicPr>
          <p:nvPr/>
        </p:nvPicPr>
        <p:blipFill>
          <a:blip r:embed="rId3"/>
          <a:srcRect t="15278" b="15278"/>
          <a:stretch/>
        </p:blipFill>
        <p:spPr>
          <a:xfrm>
            <a:off x="0" y="0"/>
            <a:ext cx="12188952" cy="476130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8">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666809"/>
            <a:ext cx="2136876" cy="1537427"/>
          </a:xfrm>
          <a:prstGeom prst="rect">
            <a:avLst/>
          </a:prstGeom>
          <a:noFill/>
        </p:spPr>
        <p:txBody>
          <a:bodyPr wrap="square" lIns="0" tIns="0" rIns="0" bIns="0" rtlCol="0" anchor="t"/>
          <a:lstStyle/>
          <a:p>
            <a:pPr algn="l">
              <a:lnSpc>
                <a:spcPts val="4037"/>
              </a:lnSpc>
              <a:buNone/>
            </a:pPr>
            <a:r>
              <a:rPr lang="en-US" sz="3563" b="1" dirty="0">
                <a:solidFill>
                  <a:srgbClr val="FFFFFF"/>
                </a:solidFill>
                <a:latin typeface="Roboto" pitchFamily="34" charset="0"/>
                <a:ea typeface="Roboto" pitchFamily="34" charset="-122"/>
                <a:cs typeface="Roboto" pitchFamily="34" charset="-120"/>
              </a:rPr>
              <a:t>Peranan </a:t>
            </a:r>
            <a:r>
              <a:rPr lang="en-US" sz="3563" b="1" dirty="0" err="1">
                <a:solidFill>
                  <a:srgbClr val="FFFFFF"/>
                </a:solidFill>
                <a:latin typeface="Roboto" pitchFamily="34" charset="0"/>
                <a:ea typeface="Roboto" pitchFamily="34" charset="-122"/>
                <a:cs typeface="Roboto" pitchFamily="34" charset="-120"/>
              </a:rPr>
              <a:t>Akuntansi</a:t>
            </a:r>
            <a:r>
              <a:rPr lang="en-US" sz="3563" b="1" dirty="0">
                <a:solidFill>
                  <a:srgbClr val="FFFFFF"/>
                </a:solidFill>
                <a:latin typeface="Roboto" pitchFamily="34" charset="0"/>
                <a:ea typeface="Roboto" pitchFamily="34" charset="-122"/>
                <a:cs typeface="Roboto" pitchFamily="34" charset="-120"/>
              </a:rPr>
              <a:t> </a:t>
            </a:r>
            <a:r>
              <a:rPr lang="en-US" sz="3563" b="1" dirty="0" err="1">
                <a:solidFill>
                  <a:srgbClr val="FFFFFF"/>
                </a:solidFill>
                <a:latin typeface="Roboto" pitchFamily="34" charset="0"/>
                <a:ea typeface="Roboto" pitchFamily="34" charset="-122"/>
                <a:cs typeface="Roboto" pitchFamily="34" charset="-120"/>
              </a:rPr>
              <a:t>Biaya</a:t>
            </a:r>
            <a:endParaRPr lang="en-US" dirty="0"/>
          </a:p>
        </p:txBody>
      </p:sp>
      <p:sp>
        <p:nvSpPr>
          <p:cNvPr id="3" name="Object 2"/>
          <p:cNvSpPr/>
          <p:nvPr/>
        </p:nvSpPr>
        <p:spPr>
          <a:xfrm>
            <a:off x="4770832" y="457086"/>
            <a:ext cx="6096381" cy="5607394"/>
          </a:xfrm>
          <a:prstGeom prst="rect">
            <a:avLst/>
          </a:prstGeom>
          <a:noFill/>
        </p:spPr>
        <p:txBody>
          <a:bodyPr wrap="square" lIns="0" tIns="0" rIns="0" bIns="0" rtlCol="0" anchor="t"/>
          <a:lstStyle/>
          <a:p>
            <a:pPr marL="242900" indent="-242900" algn="l">
              <a:lnSpc>
                <a:spcPts val="4241"/>
              </a:lnSpc>
              <a:buSzPct val="100000"/>
              <a:buChar char="•"/>
            </a:pPr>
            <a:r>
              <a:rPr lang="en-US" sz="3328" kern="0" spc="33" dirty="0">
                <a:solidFill>
                  <a:srgbClr val="FFFFFF"/>
                </a:solidFill>
                <a:latin typeface="Roboto" pitchFamily="34" charset="0"/>
                <a:ea typeface="Roboto" pitchFamily="34" charset="-122"/>
                <a:cs typeface="Roboto" pitchFamily="34" charset="-120"/>
              </a:rPr>
              <a:t>Menyusun dan melaksanakan rencana anggaran </a:t>
            </a:r>
            <a:r>
              <a:rPr lang="en-US" sz="3328" kern="0" spc="33" dirty="0" err="1">
                <a:solidFill>
                  <a:srgbClr val="FFFFFF"/>
                </a:solidFill>
                <a:latin typeface="Roboto" pitchFamily="34" charset="0"/>
                <a:ea typeface="Roboto" pitchFamily="34" charset="-122"/>
                <a:cs typeface="Roboto" pitchFamily="34" charset="-120"/>
              </a:rPr>
              <a:t>operasi</a:t>
            </a:r>
            <a:r>
              <a:rPr lang="en-US" sz="3328" kern="0" spc="33" dirty="0">
                <a:solidFill>
                  <a:srgbClr val="FFFFFF"/>
                </a:solidFill>
                <a:latin typeface="Roboto" pitchFamily="34" charset="0"/>
                <a:ea typeface="Roboto" pitchFamily="34" charset="-122"/>
                <a:cs typeface="Roboto" pitchFamily="34" charset="-120"/>
              </a:rPr>
              <a:t> </a:t>
            </a:r>
            <a:r>
              <a:rPr lang="en-US" sz="3328" kern="0" spc="33" dirty="0" err="1">
                <a:solidFill>
                  <a:srgbClr val="FFFFFF"/>
                </a:solidFill>
                <a:latin typeface="Roboto" pitchFamily="34" charset="0"/>
                <a:ea typeface="Roboto" pitchFamily="34" charset="-122"/>
                <a:cs typeface="Roboto" pitchFamily="34" charset="-120"/>
              </a:rPr>
              <a:t>perusahaan</a:t>
            </a:r>
            <a:endParaRPr lang="en-US" sz="3328" kern="0" spc="33" dirty="0">
              <a:solidFill>
                <a:srgbClr val="FFFFFF"/>
              </a:solidFill>
              <a:latin typeface="Roboto" pitchFamily="34" charset="0"/>
              <a:ea typeface="Roboto" pitchFamily="34" charset="-122"/>
              <a:cs typeface="Roboto" pitchFamily="34" charset="-120"/>
            </a:endParaRPr>
          </a:p>
          <a:p>
            <a:pPr lvl="1" algn="l">
              <a:lnSpc>
                <a:spcPts val="4672"/>
              </a:lnSpc>
              <a:buNone/>
            </a:pPr>
            <a:r>
              <a:rPr lang="en-US" sz="3299" kern="0" spc="33" dirty="0">
                <a:solidFill>
                  <a:srgbClr val="FFFFFF">
                    <a:alpha val="80000"/>
                  </a:srgbClr>
                </a:solidFill>
                <a:latin typeface="Roboto" pitchFamily="34" charset="0"/>
                <a:ea typeface="Roboto" pitchFamily="34" charset="-122"/>
                <a:cs typeface="Roboto" pitchFamily="34" charset="-120"/>
              </a:rPr>
              <a:t>Akuntansi biaya membantu manajemen dalam menyusun dan melaksanakan rencana anggaran </a:t>
            </a:r>
            <a:r>
              <a:rPr lang="en-US" sz="3299" kern="0" spc="33" dirty="0" err="1">
                <a:solidFill>
                  <a:srgbClr val="FFFFFF">
                    <a:alpha val="80000"/>
                  </a:srgbClr>
                </a:solidFill>
                <a:latin typeface="Roboto" pitchFamily="34" charset="0"/>
                <a:ea typeface="Roboto" pitchFamily="34" charset="-122"/>
                <a:cs typeface="Roboto" pitchFamily="34" charset="-120"/>
              </a:rPr>
              <a:t>operasi</a:t>
            </a:r>
            <a:r>
              <a:rPr lang="en-US" sz="3299" kern="0" spc="33" dirty="0">
                <a:solidFill>
                  <a:srgbClr val="FFFFFF">
                    <a:alpha val="80000"/>
                  </a:srgbClr>
                </a:solidFill>
                <a:latin typeface="Roboto" pitchFamily="34" charset="0"/>
                <a:ea typeface="Roboto" pitchFamily="34" charset="-122"/>
                <a:cs typeface="Roboto" pitchFamily="34" charset="-120"/>
              </a:rPr>
              <a:t> </a:t>
            </a:r>
            <a:r>
              <a:rPr lang="en-US" sz="3299" kern="0" spc="33" dirty="0" err="1">
                <a:solidFill>
                  <a:srgbClr val="FFFFFF">
                    <a:alpha val="80000"/>
                  </a:srgbClr>
                </a:solidFill>
                <a:latin typeface="Roboto" pitchFamily="34" charset="0"/>
                <a:ea typeface="Roboto" pitchFamily="34" charset="-122"/>
                <a:cs typeface="Roboto" pitchFamily="34" charset="-120"/>
              </a:rPr>
              <a:t>perusahaan</a:t>
            </a:r>
            <a:endParaRPr lang="en-US" dirty="0"/>
          </a:p>
        </p:txBody>
      </p:sp>
      <p:sp>
        <p:nvSpPr>
          <p:cNvPr id="4" name="Object 3"/>
          <p:cNvSpPr/>
          <p:nvPr/>
        </p:nvSpPr>
        <p:spPr>
          <a:xfrm>
            <a:off x="11865183" y="6495061"/>
            <a:ext cx="133317"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9">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666809"/>
            <a:ext cx="2136876" cy="1537427"/>
          </a:xfrm>
          <a:prstGeom prst="rect">
            <a:avLst/>
          </a:prstGeom>
          <a:noFill/>
        </p:spPr>
        <p:txBody>
          <a:bodyPr wrap="square" lIns="0" tIns="0" rIns="0" bIns="0" rtlCol="0" anchor="t"/>
          <a:lstStyle/>
          <a:p>
            <a:pPr algn="l">
              <a:lnSpc>
                <a:spcPts val="4037"/>
              </a:lnSpc>
              <a:buNone/>
            </a:pPr>
            <a:r>
              <a:rPr lang="en-US" sz="3563" b="1" dirty="0">
                <a:solidFill>
                  <a:srgbClr val="FFFFFF"/>
                </a:solidFill>
                <a:latin typeface="Roboto" pitchFamily="34" charset="0"/>
                <a:ea typeface="Roboto" pitchFamily="34" charset="-122"/>
                <a:cs typeface="Roboto" pitchFamily="34" charset="-120"/>
              </a:rPr>
              <a:t>Peranan Akuntansi Biay</a:t>
            </a:r>
            <a:endParaRPr lang="en-US" dirty="0"/>
          </a:p>
        </p:txBody>
      </p:sp>
      <p:sp>
        <p:nvSpPr>
          <p:cNvPr id="3" name="Object 2"/>
          <p:cNvSpPr/>
          <p:nvPr/>
        </p:nvSpPr>
        <p:spPr>
          <a:xfrm>
            <a:off x="4770832" y="697056"/>
            <a:ext cx="6096381" cy="5111424"/>
          </a:xfrm>
          <a:prstGeom prst="rect">
            <a:avLst/>
          </a:prstGeom>
          <a:noFill/>
        </p:spPr>
        <p:txBody>
          <a:bodyPr wrap="square" lIns="0" tIns="0" rIns="0" bIns="0" rtlCol="0" anchor="t"/>
          <a:lstStyle/>
          <a:p>
            <a:pPr marL="242900" indent="-242900" algn="l">
              <a:lnSpc>
                <a:spcPts val="3244"/>
              </a:lnSpc>
              <a:buSzPct val="100000"/>
              <a:buChar char="•"/>
            </a:pPr>
            <a:r>
              <a:rPr lang="en-US" sz="2545" kern="0" spc="26" dirty="0">
                <a:solidFill>
                  <a:srgbClr val="FFFFFF"/>
                </a:solidFill>
                <a:latin typeface="Roboto" pitchFamily="34" charset="0"/>
                <a:ea typeface="Roboto" pitchFamily="34" charset="-122"/>
                <a:cs typeface="Roboto" pitchFamily="34" charset="-120"/>
              </a:rPr>
              <a:t>Menetapkan metode perhitungan biaya dan prosedur yang menjamin adanya pengendalian dan jika memungkinkan pengurangan biaya atau pembebanan biaya dan perbaikan </a:t>
            </a:r>
          </a:p>
          <a:p>
            <a:pPr lvl="1" algn="l">
              <a:lnSpc>
                <a:spcPts val="3573"/>
              </a:lnSpc>
              <a:buNone/>
            </a:pPr>
            <a:r>
              <a:rPr lang="en-US" sz="2523" kern="0" spc="26" dirty="0">
                <a:solidFill>
                  <a:srgbClr val="FFFFFF">
                    <a:alpha val="80000"/>
                  </a:srgbClr>
                </a:solidFill>
                <a:latin typeface="Roboto" pitchFamily="34" charset="0"/>
                <a:ea typeface="Roboto" pitchFamily="34" charset="-122"/>
                <a:cs typeface="Roboto" pitchFamily="34" charset="-120"/>
              </a:rPr>
              <a:t>Akuntansi biaya membantu manajemen dalam menetapkan metode perhitungan biaya dan prosedur yang dapat mengendalikan, mengurangi, dan memperbaiki </a:t>
            </a:r>
            <a:r>
              <a:rPr lang="en-US" sz="2523" kern="0" spc="26" dirty="0" err="1">
                <a:solidFill>
                  <a:srgbClr val="FFFFFF">
                    <a:alpha val="80000"/>
                  </a:srgbClr>
                </a:solidFill>
                <a:latin typeface="Roboto" pitchFamily="34" charset="0"/>
                <a:ea typeface="Roboto" pitchFamily="34" charset="-122"/>
                <a:cs typeface="Roboto" pitchFamily="34" charset="-120"/>
              </a:rPr>
              <a:t>kualitas</a:t>
            </a:r>
            <a:r>
              <a:rPr lang="en-US" sz="2523" kern="0" spc="26" dirty="0">
                <a:solidFill>
                  <a:srgbClr val="FFFFFF">
                    <a:alpha val="80000"/>
                  </a:srgbClr>
                </a:solidFill>
                <a:latin typeface="Roboto" pitchFamily="34" charset="0"/>
                <a:ea typeface="Roboto" pitchFamily="34" charset="-122"/>
                <a:cs typeface="Roboto" pitchFamily="34" charset="-120"/>
              </a:rPr>
              <a:t> </a:t>
            </a:r>
            <a:r>
              <a:rPr lang="en-US" sz="2523" kern="0" spc="26" dirty="0" err="1">
                <a:solidFill>
                  <a:srgbClr val="FFFFFF">
                    <a:alpha val="80000"/>
                  </a:srgbClr>
                </a:solidFill>
                <a:latin typeface="Roboto" pitchFamily="34" charset="0"/>
                <a:ea typeface="Roboto" pitchFamily="34" charset="-122"/>
                <a:cs typeface="Roboto" pitchFamily="34" charset="-120"/>
              </a:rPr>
              <a:t>biaya</a:t>
            </a:r>
            <a:endParaRPr lang="en-US" dirty="0"/>
          </a:p>
        </p:txBody>
      </p:sp>
      <p:sp>
        <p:nvSpPr>
          <p:cNvPr id="4" name="Object 3"/>
          <p:cNvSpPr/>
          <p:nvPr/>
        </p:nvSpPr>
        <p:spPr>
          <a:xfrm>
            <a:off x="11865183" y="6495061"/>
            <a:ext cx="133317"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0">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747276"/>
            <a:ext cx="1875004" cy="1375542"/>
          </a:xfrm>
          <a:prstGeom prst="rect">
            <a:avLst/>
          </a:prstGeom>
          <a:noFill/>
        </p:spPr>
        <p:txBody>
          <a:bodyPr wrap="square" lIns="0" tIns="0" rIns="0" bIns="0" rtlCol="0" anchor="t"/>
          <a:lstStyle/>
          <a:p>
            <a:pPr algn="l">
              <a:lnSpc>
                <a:spcPts val="3611"/>
              </a:lnSpc>
              <a:buNone/>
            </a:pPr>
            <a:r>
              <a:rPr lang="en-US" sz="3188" b="1" dirty="0">
                <a:solidFill>
                  <a:srgbClr val="FFFFFF"/>
                </a:solidFill>
                <a:latin typeface="Roboto" pitchFamily="34" charset="0"/>
                <a:ea typeface="Roboto" pitchFamily="34" charset="-122"/>
                <a:cs typeface="Roboto" pitchFamily="34" charset="-120"/>
              </a:rPr>
              <a:t>Peranan </a:t>
            </a:r>
            <a:r>
              <a:rPr lang="en-US" sz="3188" b="1" dirty="0" err="1">
                <a:solidFill>
                  <a:srgbClr val="FFFFFF"/>
                </a:solidFill>
                <a:latin typeface="Roboto" pitchFamily="34" charset="0"/>
                <a:ea typeface="Roboto" pitchFamily="34" charset="-122"/>
                <a:cs typeface="Roboto" pitchFamily="34" charset="-120"/>
              </a:rPr>
              <a:t>Akuntansi</a:t>
            </a:r>
            <a:r>
              <a:rPr lang="en-US" sz="3188" b="1" dirty="0">
                <a:solidFill>
                  <a:srgbClr val="FFFFFF"/>
                </a:solidFill>
                <a:latin typeface="Roboto" pitchFamily="34" charset="0"/>
                <a:ea typeface="Roboto" pitchFamily="34" charset="-122"/>
                <a:cs typeface="Roboto" pitchFamily="34" charset="-120"/>
              </a:rPr>
              <a:t> </a:t>
            </a:r>
            <a:r>
              <a:rPr lang="en-US" sz="3188" b="1" dirty="0" err="1">
                <a:solidFill>
                  <a:srgbClr val="FFFFFF"/>
                </a:solidFill>
                <a:latin typeface="Roboto" pitchFamily="34" charset="0"/>
                <a:ea typeface="Roboto" pitchFamily="34" charset="-122"/>
                <a:cs typeface="Roboto" pitchFamily="34" charset="-120"/>
              </a:rPr>
              <a:t>Biaya</a:t>
            </a:r>
            <a:endParaRPr lang="en-US" dirty="0"/>
          </a:p>
        </p:txBody>
      </p:sp>
      <p:sp>
        <p:nvSpPr>
          <p:cNvPr id="3" name="Object 2"/>
          <p:cNvSpPr/>
          <p:nvPr/>
        </p:nvSpPr>
        <p:spPr>
          <a:xfrm>
            <a:off x="4562525" y="672932"/>
            <a:ext cx="6292785" cy="5139357"/>
          </a:xfrm>
          <a:prstGeom prst="rect">
            <a:avLst/>
          </a:prstGeom>
          <a:noFill/>
        </p:spPr>
        <p:txBody>
          <a:bodyPr wrap="square" lIns="0" tIns="0" rIns="0" bIns="0" rtlCol="0" anchor="t"/>
          <a:lstStyle/>
          <a:p>
            <a:pPr marL="242900" indent="-242900" algn="l">
              <a:lnSpc>
                <a:spcPts val="3441"/>
              </a:lnSpc>
              <a:buSzPct val="100000"/>
              <a:buChar char="•"/>
            </a:pPr>
            <a:r>
              <a:rPr lang="en-US" sz="2700" kern="0" spc="27" dirty="0">
                <a:solidFill>
                  <a:srgbClr val="FFFFFF"/>
                </a:solidFill>
                <a:latin typeface="Roboto" pitchFamily="34" charset="0"/>
                <a:ea typeface="Roboto" pitchFamily="34" charset="-122"/>
                <a:cs typeface="Roboto" pitchFamily="34" charset="-120"/>
              </a:rPr>
              <a:t>Menentukan nilai persediaan dalam rangka kalkulasi biaya dan menetapkan harga, evaluasi kinerja suatu produk, departemen atau divisi, dan sewaktu-waktu memeriksa persediaan dalam </a:t>
            </a:r>
            <a:r>
              <a:rPr lang="en-US" sz="2700" kern="0" spc="27" dirty="0" err="1">
                <a:solidFill>
                  <a:srgbClr val="FFFFFF"/>
                </a:solidFill>
                <a:latin typeface="Roboto" pitchFamily="34" charset="0"/>
                <a:ea typeface="Roboto" pitchFamily="34" charset="-122"/>
                <a:cs typeface="Roboto" pitchFamily="34" charset="-120"/>
              </a:rPr>
              <a:t>bentuk</a:t>
            </a:r>
            <a:r>
              <a:rPr lang="en-US" sz="2700" kern="0" spc="27" dirty="0">
                <a:solidFill>
                  <a:srgbClr val="FFFFFF"/>
                </a:solidFill>
                <a:latin typeface="Roboto" pitchFamily="34" charset="0"/>
                <a:ea typeface="Roboto" pitchFamily="34" charset="-122"/>
                <a:cs typeface="Roboto" pitchFamily="34" charset="-120"/>
              </a:rPr>
              <a:t> </a:t>
            </a:r>
            <a:r>
              <a:rPr lang="en-US" sz="2700" kern="0" spc="27" dirty="0" err="1">
                <a:solidFill>
                  <a:srgbClr val="FFFFFF"/>
                </a:solidFill>
                <a:latin typeface="Roboto" pitchFamily="34" charset="0"/>
                <a:ea typeface="Roboto" pitchFamily="34" charset="-122"/>
                <a:cs typeface="Roboto" pitchFamily="34" charset="-120"/>
              </a:rPr>
              <a:t>fisik</a:t>
            </a:r>
            <a:endParaRPr lang="en-US" sz="2700" kern="0" spc="27" dirty="0">
              <a:solidFill>
                <a:srgbClr val="FFFFFF"/>
              </a:solidFill>
              <a:latin typeface="Roboto" pitchFamily="34" charset="0"/>
              <a:ea typeface="Roboto" pitchFamily="34" charset="-122"/>
              <a:cs typeface="Roboto" pitchFamily="34" charset="-120"/>
            </a:endParaRPr>
          </a:p>
          <a:p>
            <a:pPr lvl="1" algn="l">
              <a:lnSpc>
                <a:spcPts val="3298"/>
              </a:lnSpc>
              <a:buNone/>
            </a:pPr>
            <a:r>
              <a:rPr lang="en-US" sz="2329" kern="0" spc="23" dirty="0">
                <a:solidFill>
                  <a:srgbClr val="FFFFFF">
                    <a:alpha val="80000"/>
                  </a:srgbClr>
                </a:solidFill>
                <a:latin typeface="Roboto" pitchFamily="34" charset="0"/>
                <a:ea typeface="Roboto" pitchFamily="34" charset="-122"/>
                <a:cs typeface="Roboto" pitchFamily="34" charset="-120"/>
              </a:rPr>
              <a:t>Akuntansi biaya membantu manajemen dalam menentukan nilai persediaan, menghitung harga pokok, mengevaluasi kinerja, dan memeriksa persediaan </a:t>
            </a:r>
            <a:r>
              <a:rPr lang="en-US" sz="2329" kern="0" spc="23" dirty="0" err="1">
                <a:solidFill>
                  <a:srgbClr val="FFFFFF">
                    <a:alpha val="80000"/>
                  </a:srgbClr>
                </a:solidFill>
                <a:latin typeface="Roboto" pitchFamily="34" charset="0"/>
                <a:ea typeface="Roboto" pitchFamily="34" charset="-122"/>
                <a:cs typeface="Roboto" pitchFamily="34" charset="-120"/>
              </a:rPr>
              <a:t>secara</a:t>
            </a:r>
            <a:r>
              <a:rPr lang="en-US" sz="2329" kern="0" spc="23" dirty="0">
                <a:solidFill>
                  <a:srgbClr val="FFFFFF">
                    <a:alpha val="80000"/>
                  </a:srgbClr>
                </a:solidFill>
                <a:latin typeface="Roboto" pitchFamily="34" charset="0"/>
                <a:ea typeface="Roboto" pitchFamily="34" charset="-122"/>
                <a:cs typeface="Roboto" pitchFamily="34" charset="-120"/>
              </a:rPr>
              <a:t> </a:t>
            </a:r>
            <a:r>
              <a:rPr lang="en-US" sz="2329" kern="0" spc="23" dirty="0" err="1">
                <a:solidFill>
                  <a:srgbClr val="FFFFFF">
                    <a:alpha val="80000"/>
                  </a:srgbClr>
                </a:solidFill>
                <a:latin typeface="Roboto" pitchFamily="34" charset="0"/>
                <a:ea typeface="Roboto" pitchFamily="34" charset="-122"/>
                <a:cs typeface="Roboto" pitchFamily="34" charset="-120"/>
              </a:rPr>
              <a:t>fisik</a:t>
            </a:r>
            <a:endParaRPr lang="en-US" dirty="0"/>
          </a:p>
        </p:txBody>
      </p:sp>
      <p:sp>
        <p:nvSpPr>
          <p:cNvPr id="4" name="Object 3"/>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1">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747276"/>
            <a:ext cx="1875004" cy="1375542"/>
          </a:xfrm>
          <a:prstGeom prst="rect">
            <a:avLst/>
          </a:prstGeom>
          <a:noFill/>
        </p:spPr>
        <p:txBody>
          <a:bodyPr wrap="square" lIns="0" tIns="0" rIns="0" bIns="0" rtlCol="0" anchor="t"/>
          <a:lstStyle/>
          <a:p>
            <a:pPr algn="l">
              <a:lnSpc>
                <a:spcPts val="3611"/>
              </a:lnSpc>
              <a:buNone/>
            </a:pPr>
            <a:r>
              <a:rPr lang="en-US" sz="3188" b="1" dirty="0">
                <a:solidFill>
                  <a:srgbClr val="FFFFFF"/>
                </a:solidFill>
                <a:latin typeface="Roboto" pitchFamily="34" charset="0"/>
                <a:ea typeface="Roboto" pitchFamily="34" charset="-122"/>
                <a:cs typeface="Roboto" pitchFamily="34" charset="-120"/>
              </a:rPr>
              <a:t>Peranan </a:t>
            </a:r>
            <a:r>
              <a:rPr lang="en-US" sz="3188" b="1" dirty="0" err="1">
                <a:solidFill>
                  <a:srgbClr val="FFFFFF"/>
                </a:solidFill>
                <a:latin typeface="Roboto" pitchFamily="34" charset="0"/>
                <a:ea typeface="Roboto" pitchFamily="34" charset="-122"/>
                <a:cs typeface="Roboto" pitchFamily="34" charset="-120"/>
              </a:rPr>
              <a:t>Akuntansi</a:t>
            </a:r>
            <a:r>
              <a:rPr lang="en-US" sz="3188" b="1" dirty="0">
                <a:solidFill>
                  <a:srgbClr val="FFFFFF"/>
                </a:solidFill>
                <a:latin typeface="Roboto" pitchFamily="34" charset="0"/>
                <a:ea typeface="Roboto" pitchFamily="34" charset="-122"/>
                <a:cs typeface="Roboto" pitchFamily="34" charset="-120"/>
              </a:rPr>
              <a:t> </a:t>
            </a:r>
            <a:r>
              <a:rPr lang="en-US" sz="3188" b="1" dirty="0" err="1">
                <a:solidFill>
                  <a:srgbClr val="FFFFFF"/>
                </a:solidFill>
                <a:latin typeface="Roboto" pitchFamily="34" charset="0"/>
                <a:ea typeface="Roboto" pitchFamily="34" charset="-122"/>
                <a:cs typeface="Roboto" pitchFamily="34" charset="-120"/>
              </a:rPr>
              <a:t>Biaya</a:t>
            </a:r>
            <a:endParaRPr lang="en-US" dirty="0"/>
          </a:p>
        </p:txBody>
      </p:sp>
      <p:sp>
        <p:nvSpPr>
          <p:cNvPr id="3" name="Object 2"/>
          <p:cNvSpPr/>
          <p:nvPr/>
        </p:nvSpPr>
        <p:spPr>
          <a:xfrm>
            <a:off x="4562525" y="1120495"/>
            <a:ext cx="6292785" cy="4272799"/>
          </a:xfrm>
          <a:prstGeom prst="rect">
            <a:avLst/>
          </a:prstGeom>
          <a:noFill/>
        </p:spPr>
        <p:txBody>
          <a:bodyPr wrap="square" lIns="0" tIns="0" rIns="0" bIns="0" rtlCol="0" anchor="t"/>
          <a:lstStyle/>
          <a:p>
            <a:pPr marL="242900" indent="-242900" algn="l">
              <a:lnSpc>
                <a:spcPts val="3441"/>
              </a:lnSpc>
              <a:buSzPct val="100000"/>
              <a:buChar char="•"/>
            </a:pPr>
            <a:r>
              <a:rPr lang="en-US" sz="2700" kern="0" spc="27" dirty="0">
                <a:solidFill>
                  <a:srgbClr val="FFFFFF"/>
                </a:solidFill>
                <a:latin typeface="Roboto" pitchFamily="34" charset="0"/>
                <a:ea typeface="Roboto" pitchFamily="34" charset="-122"/>
                <a:cs typeface="Roboto" pitchFamily="34" charset="-120"/>
              </a:rPr>
              <a:t>Menghitung biaya dan laba perusahaan untuk satu periode akuntansi, tahunan atau periode yang </a:t>
            </a:r>
            <a:r>
              <a:rPr lang="en-US" sz="2700" kern="0" spc="27" dirty="0" err="1">
                <a:solidFill>
                  <a:srgbClr val="FFFFFF"/>
                </a:solidFill>
                <a:latin typeface="Roboto" pitchFamily="34" charset="0"/>
                <a:ea typeface="Roboto" pitchFamily="34" charset="-122"/>
                <a:cs typeface="Roboto" pitchFamily="34" charset="-120"/>
              </a:rPr>
              <a:t>lebih</a:t>
            </a:r>
            <a:r>
              <a:rPr lang="en-US" sz="2700" kern="0" spc="27" dirty="0">
                <a:solidFill>
                  <a:srgbClr val="FFFFFF"/>
                </a:solidFill>
                <a:latin typeface="Roboto" pitchFamily="34" charset="0"/>
                <a:ea typeface="Roboto" pitchFamily="34" charset="-122"/>
                <a:cs typeface="Roboto" pitchFamily="34" charset="-120"/>
              </a:rPr>
              <a:t> </a:t>
            </a:r>
            <a:r>
              <a:rPr lang="en-US" sz="2700" kern="0" spc="27" dirty="0" err="1">
                <a:solidFill>
                  <a:srgbClr val="FFFFFF"/>
                </a:solidFill>
                <a:latin typeface="Roboto" pitchFamily="34" charset="0"/>
                <a:ea typeface="Roboto" pitchFamily="34" charset="-122"/>
                <a:cs typeface="Roboto" pitchFamily="34" charset="-120"/>
              </a:rPr>
              <a:t>singkat</a:t>
            </a:r>
            <a:endParaRPr lang="en-US" sz="2700" kern="0" spc="27" dirty="0">
              <a:solidFill>
                <a:srgbClr val="FFFFFF"/>
              </a:solidFill>
              <a:latin typeface="Roboto" pitchFamily="34" charset="0"/>
              <a:ea typeface="Roboto" pitchFamily="34" charset="-122"/>
              <a:cs typeface="Roboto" pitchFamily="34" charset="-120"/>
            </a:endParaRPr>
          </a:p>
          <a:p>
            <a:pPr lvl="1" algn="l">
              <a:lnSpc>
                <a:spcPts val="4031"/>
              </a:lnSpc>
              <a:buNone/>
            </a:pPr>
            <a:r>
              <a:rPr lang="en-US" sz="2846" kern="0" spc="29" dirty="0">
                <a:solidFill>
                  <a:srgbClr val="FFFFFF">
                    <a:alpha val="80000"/>
                  </a:srgbClr>
                </a:solidFill>
                <a:latin typeface="Roboto" pitchFamily="34" charset="0"/>
                <a:ea typeface="Roboto" pitchFamily="34" charset="-122"/>
                <a:cs typeface="Roboto" pitchFamily="34" charset="-120"/>
              </a:rPr>
              <a:t>Akuntansi biaya membantu manajemen dalam menghitung biaya dan laba perusahaan untuk berbagai periode akuntan</a:t>
            </a:r>
            <a:endParaRPr lang="en-US" dirty="0"/>
          </a:p>
        </p:txBody>
      </p:sp>
      <p:sp>
        <p:nvSpPr>
          <p:cNvPr id="4" name="Object 3"/>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2">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624275"/>
            <a:ext cx="2241624" cy="1618369"/>
          </a:xfrm>
          <a:prstGeom prst="rect">
            <a:avLst/>
          </a:prstGeom>
          <a:noFill/>
        </p:spPr>
        <p:txBody>
          <a:bodyPr wrap="square" lIns="0" tIns="0" rIns="0" bIns="0" rtlCol="0" anchor="t"/>
          <a:lstStyle/>
          <a:p>
            <a:pPr algn="l">
              <a:lnSpc>
                <a:spcPts val="4249"/>
              </a:lnSpc>
              <a:buNone/>
            </a:pPr>
            <a:r>
              <a:rPr lang="en-US" sz="3750" b="1" dirty="0">
                <a:solidFill>
                  <a:srgbClr val="FFFFFF"/>
                </a:solidFill>
                <a:latin typeface="Roboto" pitchFamily="34" charset="0"/>
                <a:ea typeface="Roboto" pitchFamily="34" charset="-122"/>
                <a:cs typeface="Roboto" pitchFamily="34" charset="-120"/>
              </a:rPr>
              <a:t>Peranan </a:t>
            </a:r>
            <a:r>
              <a:rPr lang="en-US" sz="3750" b="1" dirty="0" err="1">
                <a:solidFill>
                  <a:srgbClr val="FFFFFF"/>
                </a:solidFill>
                <a:latin typeface="Roboto" pitchFamily="34" charset="0"/>
                <a:ea typeface="Roboto" pitchFamily="34" charset="-122"/>
                <a:cs typeface="Roboto" pitchFamily="34" charset="-120"/>
              </a:rPr>
              <a:t>Akuntansi</a:t>
            </a:r>
            <a:r>
              <a:rPr lang="en-US" sz="3750" b="1" dirty="0">
                <a:solidFill>
                  <a:srgbClr val="FFFFFF"/>
                </a:solidFill>
                <a:latin typeface="Roboto" pitchFamily="34" charset="0"/>
                <a:ea typeface="Roboto" pitchFamily="34" charset="-122"/>
                <a:cs typeface="Roboto" pitchFamily="34" charset="-120"/>
              </a:rPr>
              <a:t> </a:t>
            </a:r>
            <a:r>
              <a:rPr lang="en-US" sz="3750" b="1" dirty="0" err="1">
                <a:solidFill>
                  <a:srgbClr val="FFFFFF"/>
                </a:solidFill>
                <a:latin typeface="Roboto" pitchFamily="34" charset="0"/>
                <a:ea typeface="Roboto" pitchFamily="34" charset="-122"/>
                <a:cs typeface="Roboto" pitchFamily="34" charset="-120"/>
              </a:rPr>
              <a:t>Biaya</a:t>
            </a:r>
            <a:endParaRPr lang="en-US" dirty="0"/>
          </a:p>
        </p:txBody>
      </p:sp>
      <p:sp>
        <p:nvSpPr>
          <p:cNvPr id="3" name="Object 2"/>
          <p:cNvSpPr/>
          <p:nvPr/>
        </p:nvSpPr>
        <p:spPr>
          <a:xfrm>
            <a:off x="4854155" y="1372844"/>
            <a:ext cx="6017819" cy="3761752"/>
          </a:xfrm>
          <a:prstGeom prst="rect">
            <a:avLst/>
          </a:prstGeom>
          <a:noFill/>
        </p:spPr>
        <p:txBody>
          <a:bodyPr wrap="square" lIns="0" tIns="0" rIns="0" bIns="0" rtlCol="0" anchor="t"/>
          <a:lstStyle/>
          <a:p>
            <a:pPr marL="242900" indent="-242900" algn="l">
              <a:lnSpc>
                <a:spcPts val="3441"/>
              </a:lnSpc>
              <a:buSzPct val="100000"/>
              <a:buChar char="•"/>
            </a:pPr>
            <a:r>
              <a:rPr lang="en-US" sz="2700" kern="0" spc="27" dirty="0">
                <a:solidFill>
                  <a:srgbClr val="FFFFFF"/>
                </a:solidFill>
                <a:latin typeface="Roboto" pitchFamily="34" charset="0"/>
                <a:ea typeface="Roboto" pitchFamily="34" charset="-122"/>
                <a:cs typeface="Roboto" pitchFamily="34" charset="-120"/>
              </a:rPr>
              <a:t>Memilih alternatif yang terbaik yang menaikkan pendapatan ataupun </a:t>
            </a:r>
            <a:r>
              <a:rPr lang="en-US" sz="2700" kern="0" spc="27" dirty="0" err="1">
                <a:solidFill>
                  <a:srgbClr val="FFFFFF"/>
                </a:solidFill>
                <a:latin typeface="Roboto" pitchFamily="34" charset="0"/>
                <a:ea typeface="Roboto" pitchFamily="34" charset="-122"/>
                <a:cs typeface="Roboto" pitchFamily="34" charset="-120"/>
              </a:rPr>
              <a:t>menurunkan</a:t>
            </a:r>
            <a:r>
              <a:rPr lang="en-US" sz="2700" kern="0" spc="27" dirty="0">
                <a:solidFill>
                  <a:srgbClr val="FFFFFF"/>
                </a:solidFill>
                <a:latin typeface="Roboto" pitchFamily="34" charset="0"/>
                <a:ea typeface="Roboto" pitchFamily="34" charset="-122"/>
                <a:cs typeface="Roboto" pitchFamily="34" charset="-120"/>
              </a:rPr>
              <a:t> </a:t>
            </a:r>
            <a:r>
              <a:rPr lang="en-US" sz="2700" kern="0" spc="27" dirty="0" err="1">
                <a:solidFill>
                  <a:srgbClr val="FFFFFF"/>
                </a:solidFill>
                <a:latin typeface="Roboto" pitchFamily="34" charset="0"/>
                <a:ea typeface="Roboto" pitchFamily="34" charset="-122"/>
                <a:cs typeface="Roboto" pitchFamily="34" charset="-120"/>
              </a:rPr>
              <a:t>biaya</a:t>
            </a:r>
            <a:endParaRPr lang="en-US" sz="2700" kern="0" spc="27" dirty="0">
              <a:solidFill>
                <a:srgbClr val="FFFFFF"/>
              </a:solidFill>
              <a:latin typeface="Roboto" pitchFamily="34" charset="0"/>
              <a:ea typeface="Roboto" pitchFamily="34" charset="-122"/>
              <a:cs typeface="Roboto" pitchFamily="34" charset="-120"/>
            </a:endParaRPr>
          </a:p>
          <a:p>
            <a:pPr lvl="1" algn="l">
              <a:lnSpc>
                <a:spcPts val="3909"/>
              </a:lnSpc>
              <a:buNone/>
            </a:pPr>
            <a:r>
              <a:rPr lang="en-US" sz="2760" kern="0" spc="28" dirty="0">
                <a:solidFill>
                  <a:srgbClr val="FFFFFF">
                    <a:alpha val="80000"/>
                  </a:srgbClr>
                </a:solidFill>
                <a:latin typeface="Roboto" pitchFamily="34" charset="0"/>
                <a:ea typeface="Roboto" pitchFamily="34" charset="-122"/>
                <a:cs typeface="Roboto" pitchFamily="34" charset="-120"/>
              </a:rPr>
              <a:t>Akuntansi biaya membantu manajemen dalam memilih alternatif terbaik yang dapat meningkatkan pendapatan atau </a:t>
            </a:r>
            <a:r>
              <a:rPr lang="en-US" sz="2760" kern="0" spc="28" dirty="0" err="1">
                <a:solidFill>
                  <a:srgbClr val="FFFFFF">
                    <a:alpha val="80000"/>
                  </a:srgbClr>
                </a:solidFill>
                <a:latin typeface="Roboto" pitchFamily="34" charset="0"/>
                <a:ea typeface="Roboto" pitchFamily="34" charset="-122"/>
                <a:cs typeface="Roboto" pitchFamily="34" charset="-120"/>
              </a:rPr>
              <a:t>menurunkan</a:t>
            </a:r>
            <a:r>
              <a:rPr lang="en-US" sz="2760" kern="0" spc="28" dirty="0">
                <a:solidFill>
                  <a:srgbClr val="FFFFFF">
                    <a:alpha val="80000"/>
                  </a:srgbClr>
                </a:solidFill>
                <a:latin typeface="Roboto" pitchFamily="34" charset="0"/>
                <a:ea typeface="Roboto" pitchFamily="34" charset="-122"/>
                <a:cs typeface="Roboto" pitchFamily="34" charset="-120"/>
              </a:rPr>
              <a:t> </a:t>
            </a:r>
            <a:r>
              <a:rPr lang="en-US" sz="2760" kern="0" spc="28" dirty="0" err="1">
                <a:solidFill>
                  <a:srgbClr val="FFFFFF">
                    <a:alpha val="80000"/>
                  </a:srgbClr>
                </a:solidFill>
                <a:latin typeface="Roboto" pitchFamily="34" charset="0"/>
                <a:ea typeface="Roboto" pitchFamily="34" charset="-122"/>
                <a:cs typeface="Roboto" pitchFamily="34" charset="-120"/>
              </a:rPr>
              <a:t>biaya</a:t>
            </a:r>
            <a:endParaRPr lang="en-US" dirty="0"/>
          </a:p>
        </p:txBody>
      </p:sp>
      <p:sp>
        <p:nvSpPr>
          <p:cNvPr id="4" name="Object 3"/>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3">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667127"/>
            <a:ext cx="1762224" cy="1078913"/>
          </a:xfrm>
          <a:prstGeom prst="rect">
            <a:avLst/>
          </a:prstGeom>
          <a:noFill/>
        </p:spPr>
        <p:txBody>
          <a:bodyPr wrap="square" lIns="0" tIns="0" rIns="0" bIns="0" rtlCol="0" anchor="t"/>
          <a:lstStyle/>
          <a:p>
            <a:pPr algn="l">
              <a:lnSpc>
                <a:spcPts val="4249"/>
              </a:lnSpc>
              <a:buNone/>
            </a:pPr>
            <a:r>
              <a:rPr lang="en-US" sz="3750" b="1" dirty="0">
                <a:solidFill>
                  <a:srgbClr val="FFFFFF"/>
                </a:solidFill>
                <a:latin typeface="Roboto" pitchFamily="34" charset="0"/>
                <a:ea typeface="Roboto" pitchFamily="34" charset="-122"/>
                <a:cs typeface="Roboto" pitchFamily="34" charset="-120"/>
              </a:rPr>
              <a:t>Konsep Biaya</a:t>
            </a:r>
            <a:endParaRPr lang="en-US" dirty="0"/>
          </a:p>
        </p:txBody>
      </p:sp>
      <p:sp>
        <p:nvSpPr>
          <p:cNvPr id="3" name="Object 2"/>
          <p:cNvSpPr/>
          <p:nvPr/>
        </p:nvSpPr>
        <p:spPr>
          <a:xfrm>
            <a:off x="476131" y="3840631"/>
            <a:ext cx="2849168" cy="337101"/>
          </a:xfrm>
          <a:prstGeom prst="rect">
            <a:avLst/>
          </a:prstGeom>
          <a:noFill/>
        </p:spPr>
        <p:txBody>
          <a:bodyPr wrap="square" lIns="0" tIns="0" rIns="0" bIns="0" rtlCol="0" anchor="t"/>
          <a:lstStyle/>
          <a:p>
            <a:pPr algn="l">
              <a:lnSpc>
                <a:spcPts val="2655"/>
              </a:lnSpc>
              <a:spcBef>
                <a:spcPts val="730"/>
              </a:spcBef>
              <a:buNone/>
            </a:pPr>
            <a:r>
              <a:rPr lang="en-US" sz="1875" kern="0" spc="19" dirty="0">
                <a:solidFill>
                  <a:srgbClr val="FFFFFF">
                    <a:alpha val="80000"/>
                  </a:srgbClr>
                </a:solidFill>
                <a:latin typeface="Roboto" pitchFamily="34" charset="0"/>
                <a:ea typeface="Roboto" pitchFamily="34" charset="-122"/>
                <a:cs typeface="Roboto" pitchFamily="34" charset="-120"/>
              </a:rPr>
              <a:t>Nilai dalam persentase</a:t>
            </a:r>
            <a:endParaRPr lang="en-US" dirty="0"/>
          </a:p>
        </p:txBody>
      </p:sp>
      <p:sp>
        <p:nvSpPr>
          <p:cNvPr id="4" name="Object 3"/>
          <p:cNvSpPr/>
          <p:nvPr/>
        </p:nvSpPr>
        <p:spPr>
          <a:xfrm>
            <a:off x="5183459" y="1448908"/>
            <a:ext cx="2539461" cy="3893295"/>
          </a:xfrm>
          <a:prstGeom prst="rect">
            <a:avLst/>
          </a:prstGeom>
          <a:solidFill>
            <a:srgbClr val="00A0B0"/>
          </a:solidFill>
        </p:spPr>
        <p:txBody>
          <a:bodyPr/>
          <a:lstStyle/>
          <a:p>
            <a:endParaRPr lang="en-US"/>
          </a:p>
        </p:txBody>
      </p:sp>
      <p:sp>
        <p:nvSpPr>
          <p:cNvPr id="5" name="Object 4"/>
          <p:cNvSpPr/>
          <p:nvPr/>
        </p:nvSpPr>
        <p:spPr>
          <a:xfrm>
            <a:off x="5056780" y="5473443"/>
            <a:ext cx="2792952" cy="291233"/>
          </a:xfrm>
          <a:prstGeom prst="rect">
            <a:avLst/>
          </a:prstGeom>
          <a:noFill/>
        </p:spPr>
        <p:txBody>
          <a:bodyPr wrap="square" lIns="0" tIns="0" rIns="0" bIns="0" rtlCol="0" anchor="t"/>
          <a:lstStyle/>
          <a:p>
            <a:pPr algn="ctr">
              <a:lnSpc>
                <a:spcPts val="2294"/>
              </a:lnSpc>
              <a:buNone/>
            </a:pPr>
            <a:r>
              <a:rPr lang="en-US" sz="1800" kern="0" spc="18" dirty="0">
                <a:solidFill>
                  <a:srgbClr val="FFFFFF"/>
                </a:solidFill>
                <a:latin typeface="Roboto" pitchFamily="34" charset="0"/>
                <a:ea typeface="Roboto" pitchFamily="34" charset="-122"/>
                <a:cs typeface="Roboto" pitchFamily="34" charset="-120"/>
              </a:rPr>
              <a:t>Manfaat Masa Depan</a:t>
            </a:r>
            <a:endParaRPr lang="en-US" dirty="0"/>
          </a:p>
        </p:txBody>
      </p:sp>
      <p:sp>
        <p:nvSpPr>
          <p:cNvPr id="6" name="Object 5"/>
          <p:cNvSpPr/>
          <p:nvPr/>
        </p:nvSpPr>
        <p:spPr>
          <a:xfrm>
            <a:off x="6050005" y="3185951"/>
            <a:ext cx="806566" cy="431533"/>
          </a:xfrm>
          <a:prstGeom prst="rect">
            <a:avLst/>
          </a:prstGeom>
          <a:noFill/>
        </p:spPr>
        <p:txBody>
          <a:bodyPr wrap="square" lIns="0" tIns="0" rIns="0" bIns="0" rtlCol="0" anchor="t"/>
          <a:lstStyle/>
          <a:p>
            <a:pPr algn="ctr">
              <a:lnSpc>
                <a:spcPts val="3399"/>
              </a:lnSpc>
              <a:buNone/>
            </a:pPr>
            <a:r>
              <a:rPr lang="en-US" sz="3000" b="1" dirty="0">
                <a:solidFill>
                  <a:srgbClr val="FFFFFF"/>
                </a:solidFill>
                <a:latin typeface="Roboto" pitchFamily="34" charset="0"/>
                <a:ea typeface="Roboto" pitchFamily="34" charset="-122"/>
                <a:cs typeface="Roboto" pitchFamily="34" charset="-120"/>
              </a:rPr>
              <a:t>80%</a:t>
            </a:r>
            <a:endParaRPr lang="en-US" dirty="0"/>
          </a:p>
        </p:txBody>
      </p:sp>
      <p:sp>
        <p:nvSpPr>
          <p:cNvPr id="7" name="Object 6"/>
          <p:cNvSpPr/>
          <p:nvPr/>
        </p:nvSpPr>
        <p:spPr>
          <a:xfrm>
            <a:off x="8008570" y="2422016"/>
            <a:ext cx="2539461" cy="2919756"/>
          </a:xfrm>
          <a:prstGeom prst="rect">
            <a:avLst/>
          </a:prstGeom>
          <a:solidFill>
            <a:srgbClr val="97AA0F"/>
          </a:solidFill>
        </p:spPr>
        <p:txBody>
          <a:bodyPr/>
          <a:lstStyle/>
          <a:p>
            <a:endParaRPr lang="en-US"/>
          </a:p>
        </p:txBody>
      </p:sp>
      <p:sp>
        <p:nvSpPr>
          <p:cNvPr id="8" name="Object 7"/>
          <p:cNvSpPr/>
          <p:nvPr/>
        </p:nvSpPr>
        <p:spPr>
          <a:xfrm>
            <a:off x="7881570" y="5473443"/>
            <a:ext cx="2792952" cy="582467"/>
          </a:xfrm>
          <a:prstGeom prst="rect">
            <a:avLst/>
          </a:prstGeom>
          <a:noFill/>
        </p:spPr>
        <p:txBody>
          <a:bodyPr wrap="square" lIns="0" tIns="0" rIns="0" bIns="0" rtlCol="0" anchor="t"/>
          <a:lstStyle/>
          <a:p>
            <a:pPr algn="ctr">
              <a:lnSpc>
                <a:spcPts val="2294"/>
              </a:lnSpc>
              <a:buNone/>
            </a:pPr>
            <a:r>
              <a:rPr lang="en-US" sz="1800" kern="0" spc="18" dirty="0">
                <a:solidFill>
                  <a:srgbClr val="FFFFFF"/>
                </a:solidFill>
                <a:latin typeface="Roboto" pitchFamily="34" charset="0"/>
                <a:ea typeface="Roboto" pitchFamily="34" charset="-122"/>
                <a:cs typeface="Roboto" pitchFamily="34" charset="-120"/>
              </a:rPr>
              <a:t>Diakui dalam Laporan Keuangan</a:t>
            </a:r>
            <a:endParaRPr lang="en-US" dirty="0"/>
          </a:p>
        </p:txBody>
      </p:sp>
      <p:sp>
        <p:nvSpPr>
          <p:cNvPr id="9" name="Object 8"/>
          <p:cNvSpPr/>
          <p:nvPr/>
        </p:nvSpPr>
        <p:spPr>
          <a:xfrm>
            <a:off x="8880032" y="3672557"/>
            <a:ext cx="796091" cy="431533"/>
          </a:xfrm>
          <a:prstGeom prst="rect">
            <a:avLst/>
          </a:prstGeom>
          <a:noFill/>
        </p:spPr>
        <p:txBody>
          <a:bodyPr wrap="square" lIns="0" tIns="0" rIns="0" bIns="0" rtlCol="0" anchor="t"/>
          <a:lstStyle/>
          <a:p>
            <a:pPr algn="ctr">
              <a:lnSpc>
                <a:spcPts val="3399"/>
              </a:lnSpc>
              <a:buNone/>
            </a:pPr>
            <a:r>
              <a:rPr lang="en-US" sz="3000" b="1" dirty="0">
                <a:solidFill>
                  <a:srgbClr val="000000"/>
                </a:solidFill>
                <a:latin typeface="Roboto" pitchFamily="34" charset="0"/>
                <a:ea typeface="Roboto" pitchFamily="34" charset="-122"/>
                <a:cs typeface="Roboto" pitchFamily="34" charset="-120"/>
              </a:rPr>
              <a:t>60%</a:t>
            </a:r>
            <a:endParaRPr lang="en-US" dirty="0"/>
          </a:p>
        </p:txBody>
      </p:sp>
      <p:sp>
        <p:nvSpPr>
          <p:cNvPr id="10" name="Object 9"/>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4">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667127"/>
            <a:ext cx="1762224" cy="1078913"/>
          </a:xfrm>
          <a:prstGeom prst="rect">
            <a:avLst/>
          </a:prstGeom>
          <a:noFill/>
        </p:spPr>
        <p:txBody>
          <a:bodyPr wrap="square" lIns="0" tIns="0" rIns="0" bIns="0" rtlCol="0" anchor="t"/>
          <a:lstStyle/>
          <a:p>
            <a:pPr algn="l">
              <a:lnSpc>
                <a:spcPts val="4249"/>
              </a:lnSpc>
              <a:buNone/>
            </a:pPr>
            <a:r>
              <a:rPr lang="en-US" sz="3750" b="1" dirty="0">
                <a:solidFill>
                  <a:srgbClr val="FFFFFF"/>
                </a:solidFill>
                <a:latin typeface="Roboto" pitchFamily="34" charset="0"/>
                <a:ea typeface="Roboto" pitchFamily="34" charset="-122"/>
                <a:cs typeface="Roboto" pitchFamily="34" charset="-120"/>
              </a:rPr>
              <a:t>Konsep Biaya</a:t>
            </a:r>
            <a:endParaRPr lang="en-US" dirty="0"/>
          </a:p>
        </p:txBody>
      </p:sp>
      <p:sp>
        <p:nvSpPr>
          <p:cNvPr id="3" name="Object 2"/>
          <p:cNvSpPr/>
          <p:nvPr/>
        </p:nvSpPr>
        <p:spPr>
          <a:xfrm>
            <a:off x="476131" y="3840631"/>
            <a:ext cx="3142464" cy="337101"/>
          </a:xfrm>
          <a:prstGeom prst="rect">
            <a:avLst/>
          </a:prstGeom>
          <a:noFill/>
        </p:spPr>
        <p:txBody>
          <a:bodyPr wrap="square" lIns="0" tIns="0" rIns="0" bIns="0" rtlCol="0" anchor="t"/>
          <a:lstStyle/>
          <a:p>
            <a:pPr algn="l">
              <a:lnSpc>
                <a:spcPts val="2655"/>
              </a:lnSpc>
              <a:spcBef>
                <a:spcPts val="730"/>
              </a:spcBef>
              <a:buNone/>
            </a:pPr>
            <a:r>
              <a:rPr lang="en-US" sz="1875" kern="0" spc="19" dirty="0">
                <a:solidFill>
                  <a:srgbClr val="FFFFFF">
                    <a:alpha val="80000"/>
                  </a:srgbClr>
                </a:solidFill>
                <a:latin typeface="Roboto" pitchFamily="34" charset="0"/>
                <a:ea typeface="Roboto" pitchFamily="34" charset="-122"/>
                <a:cs typeface="Roboto" pitchFamily="34" charset="-120"/>
              </a:rPr>
              <a:t>Nilai dalam persentase</a:t>
            </a:r>
            <a:endParaRPr lang="en-US" dirty="0"/>
          </a:p>
        </p:txBody>
      </p:sp>
      <p:sp>
        <p:nvSpPr>
          <p:cNvPr id="4" name="Object 3"/>
          <p:cNvSpPr/>
          <p:nvPr/>
        </p:nvSpPr>
        <p:spPr>
          <a:xfrm>
            <a:off x="5405009" y="1692400"/>
            <a:ext cx="2451270" cy="3649803"/>
          </a:xfrm>
          <a:prstGeom prst="rect">
            <a:avLst/>
          </a:prstGeom>
          <a:solidFill>
            <a:srgbClr val="00A0B0"/>
          </a:solidFill>
        </p:spPr>
        <p:txBody>
          <a:bodyPr/>
          <a:lstStyle/>
          <a:p>
            <a:endParaRPr lang="en-US"/>
          </a:p>
        </p:txBody>
      </p:sp>
      <p:sp>
        <p:nvSpPr>
          <p:cNvPr id="5" name="Object 4"/>
          <p:cNvSpPr/>
          <p:nvPr/>
        </p:nvSpPr>
        <p:spPr>
          <a:xfrm>
            <a:off x="5282482" y="5473443"/>
            <a:ext cx="2696234" cy="582467"/>
          </a:xfrm>
          <a:prstGeom prst="rect">
            <a:avLst/>
          </a:prstGeom>
          <a:noFill/>
        </p:spPr>
        <p:txBody>
          <a:bodyPr wrap="square" lIns="0" tIns="0" rIns="0" bIns="0" rtlCol="0" anchor="t"/>
          <a:lstStyle/>
          <a:p>
            <a:pPr algn="ctr">
              <a:lnSpc>
                <a:spcPts val="2294"/>
              </a:lnSpc>
              <a:buNone/>
            </a:pPr>
            <a:r>
              <a:rPr lang="en-US" sz="1800" kern="0" spc="18" dirty="0">
                <a:solidFill>
                  <a:srgbClr val="FFFFFF"/>
                </a:solidFill>
                <a:latin typeface="Roboto" pitchFamily="34" charset="0"/>
                <a:ea typeface="Roboto" pitchFamily="34" charset="-122"/>
                <a:cs typeface="Roboto" pitchFamily="34" charset="-120"/>
              </a:rPr>
              <a:t>Termasuk dalam Harga Pokok</a:t>
            </a:r>
            <a:endParaRPr lang="en-US" dirty="0"/>
          </a:p>
        </p:txBody>
      </p:sp>
      <p:sp>
        <p:nvSpPr>
          <p:cNvPr id="6" name="Object 5"/>
          <p:cNvSpPr/>
          <p:nvPr/>
        </p:nvSpPr>
        <p:spPr>
          <a:xfrm>
            <a:off x="6232554" y="3307602"/>
            <a:ext cx="796091" cy="431533"/>
          </a:xfrm>
          <a:prstGeom prst="rect">
            <a:avLst/>
          </a:prstGeom>
          <a:noFill/>
        </p:spPr>
        <p:txBody>
          <a:bodyPr wrap="square" lIns="0" tIns="0" rIns="0" bIns="0" rtlCol="0" anchor="t"/>
          <a:lstStyle/>
          <a:p>
            <a:pPr algn="ctr">
              <a:lnSpc>
                <a:spcPts val="3399"/>
              </a:lnSpc>
              <a:buNone/>
            </a:pPr>
            <a:r>
              <a:rPr lang="en-US" sz="3000" b="1" dirty="0">
                <a:solidFill>
                  <a:srgbClr val="FFFFFF"/>
                </a:solidFill>
                <a:latin typeface="Roboto" pitchFamily="34" charset="0"/>
                <a:ea typeface="Roboto" pitchFamily="34" charset="-122"/>
                <a:cs typeface="Roboto" pitchFamily="34" charset="-120"/>
              </a:rPr>
              <a:t>75%</a:t>
            </a:r>
            <a:endParaRPr lang="en-US" dirty="0"/>
          </a:p>
        </p:txBody>
      </p:sp>
      <p:sp>
        <p:nvSpPr>
          <p:cNvPr id="7" name="Object 6"/>
          <p:cNvSpPr/>
          <p:nvPr/>
        </p:nvSpPr>
        <p:spPr>
          <a:xfrm>
            <a:off x="8141934" y="1935892"/>
            <a:ext cx="2451270" cy="3406740"/>
          </a:xfrm>
          <a:prstGeom prst="rect">
            <a:avLst/>
          </a:prstGeom>
          <a:solidFill>
            <a:srgbClr val="97AA0F"/>
          </a:solidFill>
        </p:spPr>
        <p:txBody>
          <a:bodyPr/>
          <a:lstStyle/>
          <a:p>
            <a:endParaRPr lang="en-US"/>
          </a:p>
        </p:txBody>
      </p:sp>
      <p:sp>
        <p:nvSpPr>
          <p:cNvPr id="8" name="Object 7"/>
          <p:cNvSpPr/>
          <p:nvPr/>
        </p:nvSpPr>
        <p:spPr>
          <a:xfrm>
            <a:off x="8019283" y="5473443"/>
            <a:ext cx="2696234" cy="291233"/>
          </a:xfrm>
          <a:prstGeom prst="rect">
            <a:avLst/>
          </a:prstGeom>
          <a:noFill/>
        </p:spPr>
        <p:txBody>
          <a:bodyPr wrap="square" lIns="0" tIns="0" rIns="0" bIns="0" rtlCol="0" anchor="t"/>
          <a:lstStyle/>
          <a:p>
            <a:pPr algn="ctr">
              <a:lnSpc>
                <a:spcPts val="2294"/>
              </a:lnSpc>
              <a:buNone/>
            </a:pPr>
            <a:r>
              <a:rPr lang="en-US" sz="1800" kern="0" spc="18" dirty="0">
                <a:solidFill>
                  <a:srgbClr val="FFFFFF"/>
                </a:solidFill>
                <a:latin typeface="Roboto" pitchFamily="34" charset="0"/>
                <a:ea typeface="Roboto" pitchFamily="34" charset="-122"/>
                <a:cs typeface="Roboto" pitchFamily="34" charset="-120"/>
              </a:rPr>
              <a:t>Dapat Dikendalikan</a:t>
            </a:r>
            <a:endParaRPr lang="en-US" dirty="0"/>
          </a:p>
        </p:txBody>
      </p:sp>
      <p:sp>
        <p:nvSpPr>
          <p:cNvPr id="9" name="Object 8"/>
          <p:cNvSpPr/>
          <p:nvPr/>
        </p:nvSpPr>
        <p:spPr>
          <a:xfrm>
            <a:off x="8969355" y="3429254"/>
            <a:ext cx="796091" cy="431533"/>
          </a:xfrm>
          <a:prstGeom prst="rect">
            <a:avLst/>
          </a:prstGeom>
          <a:noFill/>
        </p:spPr>
        <p:txBody>
          <a:bodyPr wrap="square" lIns="0" tIns="0" rIns="0" bIns="0" rtlCol="0" anchor="t"/>
          <a:lstStyle/>
          <a:p>
            <a:pPr algn="ctr">
              <a:lnSpc>
                <a:spcPts val="3399"/>
              </a:lnSpc>
              <a:buNone/>
            </a:pPr>
            <a:r>
              <a:rPr lang="en-US" sz="3000" b="1" dirty="0">
                <a:solidFill>
                  <a:srgbClr val="000000"/>
                </a:solidFill>
                <a:latin typeface="Roboto" pitchFamily="34" charset="0"/>
                <a:ea typeface="Roboto" pitchFamily="34" charset="-122"/>
                <a:cs typeface="Roboto" pitchFamily="34" charset="-120"/>
              </a:rPr>
              <a:t>70%</a:t>
            </a:r>
            <a:endParaRPr lang="en-US" dirty="0"/>
          </a:p>
        </p:txBody>
      </p:sp>
      <p:sp>
        <p:nvSpPr>
          <p:cNvPr id="10" name="Object 9"/>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5">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500481"/>
            <a:ext cx="1762224" cy="1078913"/>
          </a:xfrm>
          <a:prstGeom prst="rect">
            <a:avLst/>
          </a:prstGeom>
          <a:noFill/>
        </p:spPr>
        <p:txBody>
          <a:bodyPr wrap="square" lIns="0" tIns="0" rIns="0" bIns="0" rtlCol="0" anchor="t"/>
          <a:lstStyle/>
          <a:p>
            <a:pPr algn="l">
              <a:lnSpc>
                <a:spcPts val="4249"/>
              </a:lnSpc>
              <a:buNone/>
            </a:pPr>
            <a:r>
              <a:rPr lang="en-US" sz="3750" b="1" dirty="0">
                <a:solidFill>
                  <a:srgbClr val="FFFFFF"/>
                </a:solidFill>
                <a:latin typeface="Roboto" pitchFamily="34" charset="0"/>
                <a:ea typeface="Roboto" pitchFamily="34" charset="-122"/>
                <a:cs typeface="Roboto" pitchFamily="34" charset="-120"/>
              </a:rPr>
              <a:t>Konsep Biaya</a:t>
            </a:r>
            <a:endParaRPr lang="en-US" dirty="0"/>
          </a:p>
        </p:txBody>
      </p:sp>
      <p:sp>
        <p:nvSpPr>
          <p:cNvPr id="3" name="Object 2"/>
          <p:cNvSpPr/>
          <p:nvPr/>
        </p:nvSpPr>
        <p:spPr>
          <a:xfrm>
            <a:off x="476131" y="3673985"/>
            <a:ext cx="2398748" cy="674201"/>
          </a:xfrm>
          <a:prstGeom prst="rect">
            <a:avLst/>
          </a:prstGeom>
          <a:noFill/>
        </p:spPr>
        <p:txBody>
          <a:bodyPr wrap="square" lIns="0" tIns="0" rIns="0" bIns="0" rtlCol="0" anchor="t"/>
          <a:lstStyle/>
          <a:p>
            <a:pPr algn="l">
              <a:lnSpc>
                <a:spcPts val="2655"/>
              </a:lnSpc>
              <a:spcBef>
                <a:spcPts val="730"/>
              </a:spcBef>
              <a:buNone/>
            </a:pPr>
            <a:r>
              <a:rPr lang="en-US" sz="1875" kern="0" spc="19" dirty="0">
                <a:solidFill>
                  <a:srgbClr val="FFFFFF">
                    <a:alpha val="80000"/>
                  </a:srgbClr>
                </a:solidFill>
                <a:latin typeface="Roboto" pitchFamily="34" charset="0"/>
                <a:ea typeface="Roboto" pitchFamily="34" charset="-122"/>
                <a:cs typeface="Roboto" pitchFamily="34" charset="-120"/>
              </a:rPr>
              <a:t>Nilai dalam persentase</a:t>
            </a:r>
            <a:endParaRPr lang="en-US" dirty="0"/>
          </a:p>
        </p:txBody>
      </p:sp>
      <p:sp>
        <p:nvSpPr>
          <p:cNvPr id="4" name="Object 3"/>
          <p:cNvSpPr/>
          <p:nvPr/>
        </p:nvSpPr>
        <p:spPr>
          <a:xfrm>
            <a:off x="6323915" y="2178955"/>
            <a:ext cx="2674543" cy="3163248"/>
          </a:xfrm>
          <a:prstGeom prst="rect">
            <a:avLst/>
          </a:prstGeom>
          <a:solidFill>
            <a:srgbClr val="00A0B0"/>
          </a:solidFill>
        </p:spPr>
        <p:txBody>
          <a:bodyPr/>
          <a:lstStyle/>
          <a:p>
            <a:endParaRPr lang="en-US"/>
          </a:p>
        </p:txBody>
      </p:sp>
      <p:sp>
        <p:nvSpPr>
          <p:cNvPr id="5" name="Object 4"/>
          <p:cNvSpPr/>
          <p:nvPr/>
        </p:nvSpPr>
        <p:spPr>
          <a:xfrm>
            <a:off x="6190115" y="5473443"/>
            <a:ext cx="2941695" cy="582467"/>
          </a:xfrm>
          <a:prstGeom prst="rect">
            <a:avLst/>
          </a:prstGeom>
          <a:noFill/>
        </p:spPr>
        <p:txBody>
          <a:bodyPr wrap="square" lIns="0" tIns="0" rIns="0" bIns="0" rtlCol="0" anchor="t"/>
          <a:lstStyle/>
          <a:p>
            <a:pPr algn="ctr">
              <a:lnSpc>
                <a:spcPts val="2294"/>
              </a:lnSpc>
              <a:buNone/>
            </a:pPr>
            <a:r>
              <a:rPr lang="en-US" sz="1800" kern="0" spc="18" dirty="0">
                <a:solidFill>
                  <a:srgbClr val="FFFFFF"/>
                </a:solidFill>
                <a:latin typeface="Roboto" pitchFamily="34" charset="0"/>
                <a:ea typeface="Roboto" pitchFamily="34" charset="-122"/>
                <a:cs typeface="Roboto" pitchFamily="34" charset="-120"/>
              </a:rPr>
              <a:t>Membutuhkan Penelusuran</a:t>
            </a:r>
            <a:endParaRPr lang="en-US" dirty="0"/>
          </a:p>
        </p:txBody>
      </p:sp>
      <p:sp>
        <p:nvSpPr>
          <p:cNvPr id="6" name="Object 5"/>
          <p:cNvSpPr/>
          <p:nvPr/>
        </p:nvSpPr>
        <p:spPr>
          <a:xfrm>
            <a:off x="7262901" y="3550905"/>
            <a:ext cx="796091" cy="431533"/>
          </a:xfrm>
          <a:prstGeom prst="rect">
            <a:avLst/>
          </a:prstGeom>
          <a:noFill/>
        </p:spPr>
        <p:txBody>
          <a:bodyPr wrap="square" lIns="0" tIns="0" rIns="0" bIns="0" rtlCol="0" anchor="t"/>
          <a:lstStyle/>
          <a:p>
            <a:pPr algn="ctr">
              <a:lnSpc>
                <a:spcPts val="3399"/>
              </a:lnSpc>
              <a:buNone/>
            </a:pPr>
            <a:r>
              <a:rPr lang="en-US" sz="3000" b="1" dirty="0">
                <a:solidFill>
                  <a:srgbClr val="FFFFFF"/>
                </a:solidFill>
                <a:latin typeface="Roboto" pitchFamily="34" charset="0"/>
                <a:ea typeface="Roboto" pitchFamily="34" charset="-122"/>
                <a:cs typeface="Roboto" pitchFamily="34" charset="-120"/>
              </a:rPr>
              <a:t>65%</a:t>
            </a:r>
            <a:endParaRPr lang="en-US" dirty="0"/>
          </a:p>
        </p:txBody>
      </p:sp>
      <p:sp>
        <p:nvSpPr>
          <p:cNvPr id="7" name="Object 6"/>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6">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895670"/>
            <a:ext cx="1420219" cy="1078913"/>
          </a:xfrm>
          <a:prstGeom prst="rect">
            <a:avLst/>
          </a:prstGeom>
          <a:noFill/>
        </p:spPr>
        <p:txBody>
          <a:bodyPr wrap="square" lIns="0" tIns="0" rIns="0" bIns="0" rtlCol="0" anchor="t"/>
          <a:lstStyle/>
          <a:p>
            <a:pPr algn="l">
              <a:lnSpc>
                <a:spcPts val="4249"/>
              </a:lnSpc>
              <a:buNone/>
            </a:pPr>
            <a:r>
              <a:rPr lang="en-US" sz="3750" b="1" dirty="0">
                <a:solidFill>
                  <a:srgbClr val="FFFFFF"/>
                </a:solidFill>
                <a:latin typeface="Roboto" pitchFamily="34" charset="0"/>
                <a:ea typeface="Roboto" pitchFamily="34" charset="-122"/>
                <a:cs typeface="Roboto" pitchFamily="34" charset="-120"/>
              </a:rPr>
              <a:t>Objek Biaya</a:t>
            </a:r>
            <a:endParaRPr lang="en-US" dirty="0"/>
          </a:p>
        </p:txBody>
      </p:sp>
      <p:sp>
        <p:nvSpPr>
          <p:cNvPr id="3" name="Object 2"/>
          <p:cNvSpPr/>
          <p:nvPr/>
        </p:nvSpPr>
        <p:spPr>
          <a:xfrm>
            <a:off x="3063538" y="698500"/>
            <a:ext cx="8652331" cy="5245100"/>
          </a:xfrm>
          <a:prstGeom prst="rect">
            <a:avLst/>
          </a:prstGeom>
          <a:noFill/>
        </p:spPr>
        <p:txBody>
          <a:bodyPr wrap="square" lIns="0" tIns="0" rIns="0" bIns="0" rtlCol="0" anchor="t"/>
          <a:lstStyle/>
          <a:p>
            <a:pPr marL="242900" indent="-242900" algn="l">
              <a:buSzPct val="100000"/>
              <a:buChar char="•"/>
            </a:pPr>
            <a:r>
              <a:rPr lang="en-US" sz="3600" kern="0" spc="27" dirty="0">
                <a:solidFill>
                  <a:srgbClr val="FFFFFF"/>
                </a:solidFill>
                <a:latin typeface="Roboto" pitchFamily="34" charset="0"/>
                <a:ea typeface="Roboto" pitchFamily="34" charset="-122"/>
                <a:cs typeface="Roboto" pitchFamily="34" charset="-120"/>
              </a:rPr>
              <a:t>Produk</a:t>
            </a:r>
          </a:p>
          <a:p>
            <a:pPr lvl="1" algn="l">
              <a:spcBef>
                <a:spcPts val="99"/>
              </a:spcBef>
              <a:buNone/>
            </a:pPr>
            <a:r>
              <a:rPr lang="en-US" sz="3600" i="1" kern="0" spc="17" dirty="0">
                <a:solidFill>
                  <a:srgbClr val="FFFFFF">
                    <a:alpha val="80000"/>
                  </a:srgbClr>
                </a:solidFill>
                <a:latin typeface="Roboto" pitchFamily="34" charset="0"/>
                <a:ea typeface="Roboto" pitchFamily="34" charset="-122"/>
                <a:cs typeface="Roboto" pitchFamily="34" charset="-120"/>
              </a:rPr>
              <a:t>Biaya dapat ditelusuri dan diukur untuk setiap produk yang dihasilkan perusahaan</a:t>
            </a:r>
            <a:r>
              <a:rPr lang="en-US" sz="3600" kern="0" spc="17" dirty="0">
                <a:solidFill>
                  <a:srgbClr val="FFFFFF">
                    <a:alpha val="80000"/>
                  </a:srgbClr>
                </a:solidFill>
                <a:latin typeface="Roboto" pitchFamily="34" charset="0"/>
                <a:ea typeface="Roboto" pitchFamily="34" charset="-122"/>
                <a:cs typeface="Roboto" pitchFamily="34" charset="-120"/>
              </a:rPr>
              <a:t>.</a:t>
            </a:r>
          </a:p>
          <a:p>
            <a:pPr marL="242900" indent="-242900" algn="l">
              <a:spcBef>
                <a:spcPts val="2350"/>
              </a:spcBef>
              <a:buSzPct val="100000"/>
              <a:buChar char="•"/>
            </a:pPr>
            <a:r>
              <a:rPr lang="en-US" sz="3600" kern="0" spc="27" dirty="0">
                <a:solidFill>
                  <a:srgbClr val="FFFFFF"/>
                </a:solidFill>
                <a:latin typeface="Roboto" pitchFamily="34" charset="0"/>
                <a:ea typeface="Roboto" pitchFamily="34" charset="-122"/>
                <a:cs typeface="Roboto" pitchFamily="34" charset="-120"/>
              </a:rPr>
              <a:t>Departemen</a:t>
            </a:r>
          </a:p>
          <a:p>
            <a:pPr lvl="1" algn="l">
              <a:spcBef>
                <a:spcPts val="99"/>
              </a:spcBef>
              <a:buNone/>
            </a:pPr>
            <a:r>
              <a:rPr lang="en-US" sz="3600" i="1" kern="0" spc="17" dirty="0">
                <a:solidFill>
                  <a:srgbClr val="FFFFFF">
                    <a:alpha val="80000"/>
                  </a:srgbClr>
                </a:solidFill>
                <a:latin typeface="Roboto" pitchFamily="34" charset="0"/>
                <a:ea typeface="Roboto" pitchFamily="34" charset="-122"/>
                <a:cs typeface="Roboto" pitchFamily="34" charset="-120"/>
              </a:rPr>
              <a:t>Biaya dapat ditelusuri dan diukur untuk setiap departemen atau bagian dalam perusahaan.</a:t>
            </a:r>
            <a:endParaRPr lang="en-US" sz="3600" i="1" dirty="0"/>
          </a:p>
        </p:txBody>
      </p:sp>
      <p:sp>
        <p:nvSpPr>
          <p:cNvPr id="4" name="Object 3"/>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7">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3167064"/>
            <a:ext cx="2927469" cy="539456"/>
          </a:xfrm>
          <a:prstGeom prst="rect">
            <a:avLst/>
          </a:prstGeom>
          <a:noFill/>
        </p:spPr>
        <p:txBody>
          <a:bodyPr wrap="square" lIns="0" tIns="0" rIns="0" bIns="0" rtlCol="0" anchor="t"/>
          <a:lstStyle/>
          <a:p>
            <a:pPr algn="l">
              <a:lnSpc>
                <a:spcPts val="4249"/>
              </a:lnSpc>
              <a:buNone/>
            </a:pPr>
            <a:r>
              <a:rPr lang="en-US" sz="3750" b="1" dirty="0">
                <a:solidFill>
                  <a:srgbClr val="FFFFFF"/>
                </a:solidFill>
                <a:latin typeface="Roboto" pitchFamily="34" charset="0"/>
                <a:ea typeface="Roboto" pitchFamily="34" charset="-122"/>
                <a:cs typeface="Roboto" pitchFamily="34" charset="-120"/>
              </a:rPr>
              <a:t>Objek Biaya</a:t>
            </a:r>
            <a:endParaRPr lang="en-US" dirty="0"/>
          </a:p>
        </p:txBody>
      </p:sp>
      <p:sp>
        <p:nvSpPr>
          <p:cNvPr id="3" name="Object 2"/>
          <p:cNvSpPr/>
          <p:nvPr/>
        </p:nvSpPr>
        <p:spPr>
          <a:xfrm>
            <a:off x="3377105" y="838200"/>
            <a:ext cx="3770957" cy="5372100"/>
          </a:xfrm>
          <a:prstGeom prst="rect">
            <a:avLst/>
          </a:prstGeom>
          <a:noFill/>
        </p:spPr>
        <p:txBody>
          <a:bodyPr wrap="square" lIns="0" tIns="0" rIns="0" bIns="0" rtlCol="0" anchor="t"/>
          <a:lstStyle/>
          <a:p>
            <a:pPr marL="242900" indent="-242900" algn="l">
              <a:buSzPct val="100000"/>
              <a:buChar char="•"/>
            </a:pPr>
            <a:r>
              <a:rPr lang="en-US" sz="3600" kern="0" spc="27" dirty="0">
                <a:solidFill>
                  <a:srgbClr val="FFFFFF"/>
                </a:solidFill>
                <a:latin typeface="Roboto" pitchFamily="34" charset="0"/>
                <a:ea typeface="Roboto" pitchFamily="34" charset="-122"/>
                <a:cs typeface="Roboto" pitchFamily="34" charset="-120"/>
              </a:rPr>
              <a:t>Divisi</a:t>
            </a:r>
          </a:p>
          <a:p>
            <a:pPr lvl="1" algn="l">
              <a:spcBef>
                <a:spcPts val="99"/>
              </a:spcBef>
              <a:buNone/>
            </a:pPr>
            <a:r>
              <a:rPr lang="en-US" sz="3600" i="1" kern="0" spc="17" dirty="0">
                <a:solidFill>
                  <a:srgbClr val="FFFFFF">
                    <a:alpha val="80000"/>
                  </a:srgbClr>
                </a:solidFill>
                <a:latin typeface="Roboto" pitchFamily="34" charset="0"/>
                <a:ea typeface="Roboto" pitchFamily="34" charset="-122"/>
                <a:cs typeface="Roboto" pitchFamily="34" charset="-120"/>
              </a:rPr>
              <a:t>Biaya dapat ditelusuri dan diukur untuk setiap divisi atau unit bisnis dalam perusahaan</a:t>
            </a:r>
            <a:endParaRPr lang="en-US" sz="3600" i="1" dirty="0"/>
          </a:p>
        </p:txBody>
      </p:sp>
      <p:sp>
        <p:nvSpPr>
          <p:cNvPr id="4" name="Object 3"/>
          <p:cNvSpPr/>
          <p:nvPr/>
        </p:nvSpPr>
        <p:spPr>
          <a:xfrm>
            <a:off x="8189452" y="2382242"/>
            <a:ext cx="3770957" cy="4355487"/>
          </a:xfrm>
          <a:prstGeom prst="rect">
            <a:avLst/>
          </a:prstGeom>
          <a:noFill/>
        </p:spPr>
        <p:txBody>
          <a:bodyPr wrap="square" lIns="0" tIns="0" rIns="0" bIns="0" rtlCol="0" anchor="t"/>
          <a:lstStyle/>
          <a:p>
            <a:pPr marL="242900" indent="-242900" algn="l">
              <a:buSzPct val="100000"/>
              <a:buChar char="•"/>
            </a:pPr>
            <a:r>
              <a:rPr lang="en-US" sz="3200" kern="0" spc="27" dirty="0">
                <a:solidFill>
                  <a:srgbClr val="FFFFFF"/>
                </a:solidFill>
                <a:latin typeface="Roboto" pitchFamily="34" charset="0"/>
                <a:ea typeface="Roboto" pitchFamily="34" charset="-122"/>
                <a:cs typeface="Roboto" pitchFamily="34" charset="-120"/>
              </a:rPr>
              <a:t>Proses Produksi</a:t>
            </a:r>
          </a:p>
          <a:p>
            <a:pPr lvl="1" algn="l">
              <a:spcBef>
                <a:spcPts val="99"/>
              </a:spcBef>
              <a:buNone/>
            </a:pPr>
            <a:r>
              <a:rPr lang="en-US" sz="3200" i="1" kern="0" spc="17" dirty="0">
                <a:solidFill>
                  <a:srgbClr val="FFFFFF">
                    <a:alpha val="80000"/>
                  </a:srgbClr>
                </a:solidFill>
                <a:latin typeface="Roboto" pitchFamily="34" charset="0"/>
                <a:ea typeface="Roboto" pitchFamily="34" charset="-122"/>
                <a:cs typeface="Roboto" pitchFamily="34" charset="-120"/>
              </a:rPr>
              <a:t>Biaya dapat ditelusuri dan diukur untuk setiap proses produksi yang </a:t>
            </a:r>
            <a:r>
              <a:rPr lang="en-US" sz="3200" i="1" kern="0" spc="17" dirty="0" err="1">
                <a:solidFill>
                  <a:srgbClr val="FFFFFF">
                    <a:alpha val="80000"/>
                  </a:srgbClr>
                </a:solidFill>
                <a:latin typeface="Roboto" pitchFamily="34" charset="0"/>
                <a:ea typeface="Roboto" pitchFamily="34" charset="-122"/>
                <a:cs typeface="Roboto" pitchFamily="34" charset="-120"/>
              </a:rPr>
              <a:t>dilakukan</a:t>
            </a:r>
            <a:r>
              <a:rPr lang="en-US" sz="3200" i="1" kern="0" spc="17" dirty="0">
                <a:solidFill>
                  <a:srgbClr val="FFFFFF">
                    <a:alpha val="80000"/>
                  </a:srgbClr>
                </a:solidFill>
                <a:latin typeface="Roboto" pitchFamily="34" charset="0"/>
                <a:ea typeface="Roboto" pitchFamily="34" charset="-122"/>
                <a:cs typeface="Roboto" pitchFamily="34" charset="-120"/>
              </a:rPr>
              <a:t> </a:t>
            </a:r>
            <a:r>
              <a:rPr lang="en-US" sz="3200" i="1" kern="0" spc="17" dirty="0" err="1">
                <a:solidFill>
                  <a:srgbClr val="FFFFFF">
                    <a:alpha val="80000"/>
                  </a:srgbClr>
                </a:solidFill>
                <a:latin typeface="Roboto" pitchFamily="34" charset="0"/>
                <a:ea typeface="Roboto" pitchFamily="34" charset="-122"/>
                <a:cs typeface="Roboto" pitchFamily="34" charset="-120"/>
              </a:rPr>
              <a:t>perusahaan</a:t>
            </a:r>
            <a:endParaRPr lang="en-US" sz="3200" i="1" dirty="0"/>
          </a:p>
        </p:txBody>
      </p:sp>
      <p:sp>
        <p:nvSpPr>
          <p:cNvPr id="5" name="Object 4"/>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5" name="Object 4"/>
          <p:cNvSpPr/>
          <p:nvPr/>
        </p:nvSpPr>
        <p:spPr>
          <a:xfrm>
            <a:off x="4178300" y="88900"/>
            <a:ext cx="7541260" cy="6769100"/>
          </a:xfrm>
          <a:prstGeom prst="rect">
            <a:avLst/>
          </a:prstGeom>
          <a:noFill/>
        </p:spPr>
        <p:txBody>
          <a:bodyPr wrap="square" lIns="0" tIns="0" rIns="0" bIns="0" rtlCol="0" anchor="ctr"/>
          <a:lstStyle/>
          <a:p>
            <a:pPr algn="l">
              <a:spcBef>
                <a:spcPts val="189"/>
              </a:spcBef>
              <a:buNone/>
            </a:pPr>
            <a:endParaRPr lang="en-US" sz="3000" kern="0" spc="23" dirty="0">
              <a:solidFill>
                <a:srgbClr val="000000"/>
              </a:solidFill>
              <a:latin typeface="Roboto" pitchFamily="34" charset="0"/>
              <a:ea typeface="Roboto" pitchFamily="34" charset="-122"/>
              <a:cs typeface="Roboto" pitchFamily="34" charset="-120"/>
            </a:endParaRPr>
          </a:p>
          <a:p>
            <a:pPr algn="l">
              <a:spcBef>
                <a:spcPts val="189"/>
              </a:spcBef>
              <a:buNone/>
            </a:pPr>
            <a:r>
              <a:rPr lang="en-US" sz="3000" kern="0" spc="23" dirty="0" err="1">
                <a:solidFill>
                  <a:srgbClr val="000000"/>
                </a:solidFill>
                <a:latin typeface="Roboto" pitchFamily="34" charset="0"/>
                <a:ea typeface="Roboto" pitchFamily="34" charset="-122"/>
                <a:cs typeface="Roboto" pitchFamily="34" charset="-120"/>
              </a:rPr>
              <a:t>Akuntansi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biaya</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digunakan</a:t>
            </a:r>
            <a:r>
              <a:rPr lang="en-US" sz="3000" kern="0" spc="23" dirty="0">
                <a:solidFill>
                  <a:srgbClr val="000000"/>
                </a:solidFill>
                <a:latin typeface="Roboto" pitchFamily="34" charset="0"/>
                <a:ea typeface="Roboto" pitchFamily="34" charset="-122"/>
                <a:cs typeface="Roboto" pitchFamily="34" charset="-120"/>
              </a:rPr>
              <a:t> di </a:t>
            </a:r>
            <a:r>
              <a:rPr lang="en-US" sz="3000" kern="0" spc="23" dirty="0" err="1">
                <a:solidFill>
                  <a:srgbClr val="000000"/>
                </a:solidFill>
                <a:latin typeface="Roboto" pitchFamily="34" charset="0"/>
                <a:ea typeface="Roboto" pitchFamily="34" charset="-122"/>
                <a:cs typeface="Roboto" pitchFamily="34" charset="-120"/>
              </a:rPr>
              <a:t>berbagai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organisasi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baik</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perusahaan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laba</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maupun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nirlaba</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untuk</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memenuhi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kebutuhan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informasi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biaya</a:t>
            </a:r>
            <a:r>
              <a:rPr lang="en-US" sz="3000" kern="0" spc="23" dirty="0">
                <a:solidFill>
                  <a:srgbClr val="000000"/>
                </a:solidFill>
                <a:latin typeface="Roboto" pitchFamily="34" charset="0"/>
                <a:ea typeface="Roboto" pitchFamily="34" charset="-122"/>
                <a:cs typeface="Roboto" pitchFamily="34" charset="-120"/>
              </a:rPr>
              <a:t>. </a:t>
            </a:r>
          </a:p>
          <a:p>
            <a:pPr algn="l">
              <a:spcBef>
                <a:spcPts val="189"/>
              </a:spcBef>
              <a:buNone/>
            </a:pPr>
            <a:r>
              <a:rPr lang="en-US" sz="3000" kern="0" spc="23" dirty="0" err="1">
                <a:solidFill>
                  <a:srgbClr val="000000"/>
                </a:solidFill>
                <a:latin typeface="Roboto" pitchFamily="34" charset="0"/>
                <a:ea typeface="Roboto" pitchFamily="34" charset="-122"/>
                <a:cs typeface="Roboto" pitchFamily="34" charset="-120"/>
              </a:rPr>
              <a:t>Informasi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ini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diperlukan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manajemen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dlm</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pengambilan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keputusan</a:t>
            </a:r>
            <a:r>
              <a:rPr lang="en-US" sz="3000" kern="0" spc="23" dirty="0">
                <a:solidFill>
                  <a:srgbClr val="000000"/>
                </a:solidFill>
                <a:latin typeface="Roboto" pitchFamily="34" charset="0"/>
                <a:ea typeface="Roboto" pitchFamily="34" charset="-122"/>
                <a:cs typeface="Roboto" pitchFamily="34" charset="-120"/>
              </a:rPr>
              <a:t> &amp; </a:t>
            </a:r>
            <a:r>
              <a:rPr lang="en-US" sz="3000" kern="0" spc="23" dirty="0" err="1">
                <a:solidFill>
                  <a:srgbClr val="000000"/>
                </a:solidFill>
                <a:latin typeface="Roboto" pitchFamily="34" charset="0"/>
                <a:ea typeface="Roboto" pitchFamily="34" charset="-122"/>
                <a:cs typeface="Roboto" pitchFamily="34" charset="-120"/>
              </a:rPr>
              <a:t>evaluasi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kinerja</a:t>
            </a:r>
            <a:r>
              <a:rPr lang="en-US" sz="3000" kern="0" spc="23" dirty="0">
                <a:solidFill>
                  <a:srgbClr val="000000"/>
                </a:solidFill>
                <a:latin typeface="Roboto" pitchFamily="34" charset="0"/>
                <a:ea typeface="Roboto" pitchFamily="34" charset="-122"/>
                <a:cs typeface="Roboto" pitchFamily="34" charset="-120"/>
              </a:rPr>
              <a:t> internal, </a:t>
            </a:r>
            <a:r>
              <a:rPr lang="en-US" sz="3000" kern="0" spc="23" dirty="0" err="1">
                <a:solidFill>
                  <a:srgbClr val="000000"/>
                </a:solidFill>
                <a:latin typeface="Roboto" pitchFamily="34" charset="0"/>
                <a:ea typeface="Roboto" pitchFamily="34" charset="-122"/>
                <a:cs typeface="Roboto" pitchFamily="34" charset="-120"/>
              </a:rPr>
              <a:t>serta</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pelaporan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eksternal</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seperti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kepada</a:t>
            </a:r>
            <a:r>
              <a:rPr lang="en-US" sz="3000" kern="0" spc="23" dirty="0">
                <a:solidFill>
                  <a:srgbClr val="000000"/>
                </a:solidFill>
                <a:latin typeface="Roboto" pitchFamily="34" charset="0"/>
                <a:ea typeface="Roboto" pitchFamily="34" charset="-122"/>
                <a:cs typeface="Roboto" pitchFamily="34" charset="-120"/>
              </a:rPr>
              <a:t> investor dan </a:t>
            </a:r>
            <a:r>
              <a:rPr lang="en-US" sz="3000" kern="0" spc="23" dirty="0" err="1">
                <a:solidFill>
                  <a:srgbClr val="000000"/>
                </a:solidFill>
                <a:latin typeface="Roboto" pitchFamily="34" charset="0"/>
                <a:ea typeface="Roboto" pitchFamily="34" charset="-122"/>
                <a:cs typeface="Roboto" pitchFamily="34" charset="-120"/>
              </a:rPr>
              <a:t>penyusunan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pajak</a:t>
            </a:r>
            <a:r>
              <a:rPr lang="en-US" sz="3000" kern="0" spc="23" dirty="0">
                <a:solidFill>
                  <a:srgbClr val="000000"/>
                </a:solidFill>
                <a:latin typeface="Roboto" pitchFamily="34" charset="0"/>
                <a:ea typeface="Roboto" pitchFamily="34" charset="-122"/>
                <a:cs typeface="Roboto" pitchFamily="34" charset="-120"/>
              </a:rPr>
              <a:t>. Jika </a:t>
            </a:r>
            <a:r>
              <a:rPr lang="en-US" sz="3000" kern="0" spc="23" dirty="0" err="1">
                <a:solidFill>
                  <a:srgbClr val="000000"/>
                </a:solidFill>
                <a:latin typeface="Roboto" pitchFamily="34" charset="0"/>
                <a:ea typeface="Roboto" pitchFamily="34" charset="-122"/>
                <a:cs typeface="Roboto" pitchFamily="34" charset="-120"/>
              </a:rPr>
              <a:t>biaya</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digunakan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utk</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keputusan</a:t>
            </a:r>
            <a:r>
              <a:rPr lang="en-US" sz="3000" kern="0" spc="23" dirty="0">
                <a:solidFill>
                  <a:srgbClr val="000000"/>
                </a:solidFill>
                <a:latin typeface="Roboto" pitchFamily="34" charset="0"/>
                <a:ea typeface="Roboto" pitchFamily="34" charset="-122"/>
                <a:cs typeface="Roboto" pitchFamily="34" charset="-120"/>
              </a:rPr>
              <a:t> &amp; </a:t>
            </a:r>
            <a:r>
              <a:rPr lang="en-US" sz="3000" kern="0" spc="23" dirty="0" err="1">
                <a:solidFill>
                  <a:srgbClr val="000000"/>
                </a:solidFill>
                <a:latin typeface="Roboto" pitchFamily="34" charset="0"/>
                <a:ea typeface="Roboto" pitchFamily="34" charset="-122"/>
                <a:cs typeface="Roboto" pitchFamily="34" charset="-120"/>
              </a:rPr>
              <a:t>evaluasi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masuk</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dlm</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akuntansi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manajemen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sedangkan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untuk</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pelaporan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eksternal</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termasuk</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dlm</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akuntansi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keuangan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Akuntansi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biaya</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sendiri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merupakan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bagian</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dari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akuntansi</a:t>
            </a:r>
            <a:r>
              <a:rPr lang="en-US" sz="3000" kern="0" spc="23" dirty="0">
                <a:solidFill>
                  <a:srgbClr val="000000"/>
                </a:solidFill>
                <a:latin typeface="Roboto" pitchFamily="34" charset="0"/>
                <a:ea typeface="Roboto" pitchFamily="34" charset="-122"/>
                <a:cs typeface="Roboto" pitchFamily="34" charset="-120"/>
              </a:rPr>
              <a:t> </a:t>
            </a:r>
            <a:r>
              <a:rPr lang="en-US" sz="3000" kern="0" spc="23" dirty="0" err="1">
                <a:solidFill>
                  <a:srgbClr val="000000"/>
                </a:solidFill>
                <a:latin typeface="Roboto" pitchFamily="34" charset="0"/>
                <a:ea typeface="Roboto" pitchFamily="34" charset="-122"/>
                <a:cs typeface="Roboto" pitchFamily="34" charset="-120"/>
              </a:rPr>
              <a:t>keuangan</a:t>
            </a:r>
            <a:r>
              <a:rPr lang="en-US" sz="3000" kern="0" spc="23" dirty="0">
                <a:solidFill>
                  <a:srgbClr val="000000"/>
                </a:solidFill>
                <a:latin typeface="Roboto" pitchFamily="34" charset="0"/>
                <a:ea typeface="Roboto" pitchFamily="34" charset="-122"/>
                <a:cs typeface="Roboto" pitchFamily="34" charset="-120"/>
              </a:rPr>
              <a:t>.</a:t>
            </a:r>
          </a:p>
          <a:p>
            <a:pPr algn="l">
              <a:lnSpc>
                <a:spcPts val="2939"/>
              </a:lnSpc>
              <a:spcBef>
                <a:spcPts val="189"/>
              </a:spcBef>
              <a:buNone/>
            </a:pPr>
            <a:endParaRPr lang="en-US" sz="2306" kern="0" spc="23" dirty="0">
              <a:solidFill>
                <a:srgbClr val="000000"/>
              </a:solidFill>
              <a:latin typeface="Roboto" pitchFamily="34" charset="0"/>
              <a:ea typeface="Roboto" pitchFamily="34" charset="-122"/>
              <a:cs typeface="Roboto" pitchFamily="34" charset="-120"/>
            </a:endParaRPr>
          </a:p>
          <a:p>
            <a:pPr algn="l">
              <a:lnSpc>
                <a:spcPts val="2939"/>
              </a:lnSpc>
              <a:spcBef>
                <a:spcPts val="189"/>
              </a:spcBef>
              <a:buNone/>
            </a:pPr>
            <a:endParaRPr lang="en-US" sz="2306" kern="0" spc="23" dirty="0">
              <a:solidFill>
                <a:srgbClr val="000000"/>
              </a:solidFill>
              <a:latin typeface="Roboto" pitchFamily="34" charset="0"/>
              <a:ea typeface="Roboto" pitchFamily="34" charset="-122"/>
              <a:cs typeface="Roboto" pitchFamily="34" charset="-120"/>
            </a:endParaRPr>
          </a:p>
        </p:txBody>
      </p:sp>
      <p:pic>
        <p:nvPicPr>
          <p:cNvPr id="6" name="Picture 5">
            <a:extLst>
              <a:ext uri="{FF2B5EF4-FFF2-40B4-BE49-F238E27FC236}">
                <a16:creationId xmlns:a16="http://schemas.microsoft.com/office/drawing/2014/main" id="{37234BA1-009C-6663-30FF-C3368E42A734}"/>
              </a:ext>
            </a:extLst>
          </p:cNvPr>
          <p:cNvPicPr>
            <a:picLocks noChangeAspect="1"/>
          </p:cNvPicPr>
          <p:nvPr/>
        </p:nvPicPr>
        <p:blipFill>
          <a:blip r:embed="rId3"/>
          <a:stretch>
            <a:fillRect/>
          </a:stretch>
        </p:blipFill>
        <p:spPr>
          <a:xfrm>
            <a:off x="0" y="0"/>
            <a:ext cx="397510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18">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895670"/>
            <a:ext cx="1420219" cy="1078913"/>
          </a:xfrm>
          <a:prstGeom prst="rect">
            <a:avLst/>
          </a:prstGeom>
          <a:noFill/>
        </p:spPr>
        <p:txBody>
          <a:bodyPr wrap="square" lIns="0" tIns="0" rIns="0" bIns="0" rtlCol="0" anchor="t"/>
          <a:lstStyle/>
          <a:p>
            <a:pPr algn="l">
              <a:lnSpc>
                <a:spcPts val="4249"/>
              </a:lnSpc>
              <a:buNone/>
            </a:pPr>
            <a:r>
              <a:rPr lang="en-US" sz="3750" b="1" dirty="0">
                <a:solidFill>
                  <a:srgbClr val="FFFFFF"/>
                </a:solidFill>
                <a:latin typeface="Roboto" pitchFamily="34" charset="0"/>
                <a:ea typeface="Roboto" pitchFamily="34" charset="-122"/>
                <a:cs typeface="Roboto" pitchFamily="34" charset="-120"/>
              </a:rPr>
              <a:t>Objek Biaya</a:t>
            </a:r>
            <a:endParaRPr lang="en-US" dirty="0"/>
          </a:p>
        </p:txBody>
      </p:sp>
      <p:sp>
        <p:nvSpPr>
          <p:cNvPr id="3" name="Object 2"/>
          <p:cNvSpPr/>
          <p:nvPr/>
        </p:nvSpPr>
        <p:spPr>
          <a:xfrm>
            <a:off x="2616200" y="406400"/>
            <a:ext cx="9210040" cy="6108700"/>
          </a:xfrm>
          <a:prstGeom prst="rect">
            <a:avLst/>
          </a:prstGeom>
          <a:noFill/>
        </p:spPr>
        <p:txBody>
          <a:bodyPr wrap="square" lIns="0" tIns="0" rIns="0" bIns="0" rtlCol="0" anchor="t"/>
          <a:lstStyle/>
          <a:p>
            <a:pPr marL="242900" indent="-242900" algn="l">
              <a:buSzPct val="100000"/>
              <a:buChar char="•"/>
            </a:pPr>
            <a:r>
              <a:rPr lang="en-US" sz="3600" kern="0" spc="27" dirty="0">
                <a:solidFill>
                  <a:srgbClr val="FFFFFF"/>
                </a:solidFill>
                <a:latin typeface="Roboto" pitchFamily="34" charset="0"/>
                <a:ea typeface="Roboto" pitchFamily="34" charset="-122"/>
                <a:cs typeface="Roboto" pitchFamily="34" charset="-120"/>
              </a:rPr>
              <a:t>Proyek</a:t>
            </a:r>
          </a:p>
          <a:p>
            <a:pPr lvl="1" algn="l">
              <a:spcBef>
                <a:spcPts val="99"/>
              </a:spcBef>
              <a:buNone/>
            </a:pPr>
            <a:r>
              <a:rPr lang="en-US" sz="3600" i="1" kern="0" spc="17" dirty="0">
                <a:solidFill>
                  <a:srgbClr val="FFFFFF">
                    <a:alpha val="80000"/>
                  </a:srgbClr>
                </a:solidFill>
                <a:latin typeface="Roboto" pitchFamily="34" charset="0"/>
                <a:ea typeface="Roboto" pitchFamily="34" charset="-122"/>
                <a:cs typeface="Roboto" pitchFamily="34" charset="-120"/>
              </a:rPr>
              <a:t>Biaya dapat ditelusuri dan diukur untuk setiap proyek yang dikerjakan oleh perusahaan.</a:t>
            </a:r>
          </a:p>
          <a:p>
            <a:pPr marL="242900" indent="-242900" algn="l">
              <a:spcBef>
                <a:spcPts val="2350"/>
              </a:spcBef>
              <a:buSzPct val="100000"/>
              <a:buChar char="•"/>
            </a:pPr>
            <a:r>
              <a:rPr lang="en-US" sz="3600" kern="0" spc="27" dirty="0">
                <a:solidFill>
                  <a:srgbClr val="FFFFFF"/>
                </a:solidFill>
                <a:latin typeface="Roboto" pitchFamily="34" charset="0"/>
                <a:ea typeface="Roboto" pitchFamily="34" charset="-122"/>
                <a:cs typeface="Roboto" pitchFamily="34" charset="-120"/>
              </a:rPr>
              <a:t>Aktivitas</a:t>
            </a:r>
          </a:p>
          <a:p>
            <a:pPr lvl="1" algn="l">
              <a:spcBef>
                <a:spcPts val="99"/>
              </a:spcBef>
              <a:buNone/>
            </a:pPr>
            <a:r>
              <a:rPr lang="en-US" sz="3600" i="1" kern="0" spc="17" dirty="0">
                <a:solidFill>
                  <a:srgbClr val="FFFFFF">
                    <a:alpha val="80000"/>
                  </a:srgbClr>
                </a:solidFill>
                <a:latin typeface="Roboto" pitchFamily="34" charset="0"/>
                <a:ea typeface="Roboto" pitchFamily="34" charset="-122"/>
                <a:cs typeface="Roboto" pitchFamily="34" charset="-120"/>
              </a:rPr>
              <a:t>Biaya dapat ditelusuri dan diukur untuk setiap aktivitas yang dilakukan dalam perusahaan.</a:t>
            </a:r>
            <a:endParaRPr lang="en-US" sz="3600" i="1" dirty="0"/>
          </a:p>
        </p:txBody>
      </p:sp>
      <p:sp>
        <p:nvSpPr>
          <p:cNvPr id="4" name="Object 3"/>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19">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679665"/>
            <a:ext cx="1529333" cy="1510287"/>
          </a:xfrm>
          <a:prstGeom prst="rect">
            <a:avLst/>
          </a:prstGeom>
          <a:noFill/>
        </p:spPr>
        <p:txBody>
          <a:bodyPr wrap="square" lIns="0" tIns="0" rIns="0" bIns="0" rtlCol="0" anchor="t"/>
          <a:lstStyle/>
          <a:p>
            <a:pPr algn="l">
              <a:lnSpc>
                <a:spcPts val="2974"/>
              </a:lnSpc>
              <a:buNone/>
            </a:pPr>
            <a:r>
              <a:rPr lang="en-US" sz="2625" b="1" dirty="0">
                <a:solidFill>
                  <a:srgbClr val="FFFFFF"/>
                </a:solidFill>
                <a:latin typeface="Roboto" pitchFamily="34" charset="0"/>
                <a:ea typeface="Roboto" pitchFamily="34" charset="-122"/>
                <a:cs typeface="Roboto" pitchFamily="34" charset="-120"/>
              </a:rPr>
              <a:t>Sistem Informasi </a:t>
            </a:r>
            <a:r>
              <a:rPr lang="en-US" sz="2625" b="1" dirty="0" err="1">
                <a:solidFill>
                  <a:srgbClr val="FFFFFF"/>
                </a:solidFill>
                <a:latin typeface="Roboto" pitchFamily="34" charset="0"/>
                <a:ea typeface="Roboto" pitchFamily="34" charset="-122"/>
                <a:cs typeface="Roboto" pitchFamily="34" charset="-120"/>
              </a:rPr>
              <a:t>Akuntansi</a:t>
            </a:r>
            <a:r>
              <a:rPr lang="en-US" sz="2625" b="1" dirty="0">
                <a:solidFill>
                  <a:srgbClr val="FFFFFF"/>
                </a:solidFill>
                <a:latin typeface="Roboto" pitchFamily="34" charset="0"/>
                <a:ea typeface="Roboto" pitchFamily="34" charset="-122"/>
                <a:cs typeface="Roboto" pitchFamily="34" charset="-120"/>
              </a:rPr>
              <a:t> </a:t>
            </a:r>
            <a:r>
              <a:rPr lang="en-US" sz="2625" b="1" dirty="0" err="1">
                <a:solidFill>
                  <a:srgbClr val="FFFFFF"/>
                </a:solidFill>
                <a:latin typeface="Roboto" pitchFamily="34" charset="0"/>
                <a:ea typeface="Roboto" pitchFamily="34" charset="-122"/>
                <a:cs typeface="Roboto" pitchFamily="34" charset="-120"/>
              </a:rPr>
              <a:t>Biaya</a:t>
            </a:r>
            <a:endParaRPr lang="en-US" dirty="0"/>
          </a:p>
        </p:txBody>
      </p:sp>
      <p:pic>
        <p:nvPicPr>
          <p:cNvPr id="3" name="Object 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18659" y="2033117"/>
            <a:ext cx="4551812" cy="1199850"/>
          </a:xfrm>
          <a:prstGeom prst="rect">
            <a:avLst/>
          </a:prstGeom>
        </p:spPr>
      </p:pic>
      <p:sp>
        <p:nvSpPr>
          <p:cNvPr id="4" name="Object 3"/>
          <p:cNvSpPr/>
          <p:nvPr/>
        </p:nvSpPr>
        <p:spPr>
          <a:xfrm>
            <a:off x="2815362" y="2335740"/>
            <a:ext cx="4263276" cy="582467"/>
          </a:xfrm>
          <a:prstGeom prst="rect">
            <a:avLst/>
          </a:prstGeom>
          <a:noFill/>
        </p:spPr>
        <p:txBody>
          <a:bodyPr wrap="square" lIns="0" tIns="0" rIns="0" bIns="0" rtlCol="0" anchor="t"/>
          <a:lstStyle/>
          <a:p>
            <a:pPr algn="ctr">
              <a:lnSpc>
                <a:spcPts val="2294"/>
              </a:lnSpc>
              <a:buNone/>
            </a:pPr>
            <a:r>
              <a:rPr lang="en-US" sz="1800" kern="0" spc="18" dirty="0">
                <a:solidFill>
                  <a:srgbClr val="FFFFFF"/>
                </a:solidFill>
                <a:latin typeface="Roboto" pitchFamily="34" charset="0"/>
                <a:ea typeface="Roboto" pitchFamily="34" charset="-122"/>
                <a:cs typeface="Roboto" pitchFamily="34" charset="-120"/>
              </a:rPr>
              <a:t>Komponen Sistem Informasi Akuntansi Biaya</a:t>
            </a:r>
            <a:endParaRPr lang="en-US" dirty="0"/>
          </a:p>
        </p:txBody>
      </p:sp>
      <p:sp>
        <p:nvSpPr>
          <p:cNvPr id="5" name="Object 4"/>
          <p:cNvSpPr/>
          <p:nvPr/>
        </p:nvSpPr>
        <p:spPr>
          <a:xfrm>
            <a:off x="2815362" y="3351008"/>
            <a:ext cx="4552288" cy="3464091"/>
          </a:xfrm>
          <a:prstGeom prst="rect">
            <a:avLst/>
          </a:prstGeom>
          <a:noFill/>
        </p:spPr>
        <p:txBody>
          <a:bodyPr wrap="square" lIns="0" tIns="0" rIns="0" bIns="0" rtlCol="0" anchor="t"/>
          <a:lstStyle/>
          <a:p>
            <a:pPr algn="l">
              <a:buNone/>
            </a:pPr>
            <a:r>
              <a:rPr lang="en-US" sz="2800" kern="0" spc="15" dirty="0">
                <a:solidFill>
                  <a:srgbClr val="FFFFFF">
                    <a:alpha val="80000"/>
                  </a:srgbClr>
                </a:solidFill>
                <a:latin typeface="Roboto" pitchFamily="34" charset="0"/>
                <a:ea typeface="Roboto" pitchFamily="34" charset="-122"/>
                <a:cs typeface="Roboto" pitchFamily="34" charset="-120"/>
              </a:rPr>
              <a:t>Sistem informasi akuntansi biaya terdiri dari berbagai </a:t>
            </a:r>
            <a:r>
              <a:rPr lang="en-US" sz="2800" kern="0" spc="15" dirty="0" err="1">
                <a:solidFill>
                  <a:srgbClr val="FFFFFF">
                    <a:alpha val="80000"/>
                  </a:srgbClr>
                </a:solidFill>
                <a:latin typeface="Roboto" pitchFamily="34" charset="0"/>
                <a:ea typeface="Roboto" pitchFamily="34" charset="-122"/>
                <a:cs typeface="Roboto" pitchFamily="34" charset="-120"/>
              </a:rPr>
              <a:t>komponen</a:t>
            </a:r>
            <a:r>
              <a:rPr lang="en-US" sz="2800" kern="0" spc="15" dirty="0">
                <a:solidFill>
                  <a:srgbClr val="FFFFFF">
                    <a:alpha val="80000"/>
                  </a:srgbClr>
                </a:solidFill>
                <a:latin typeface="Roboto" pitchFamily="34" charset="0"/>
                <a:ea typeface="Roboto" pitchFamily="34" charset="-122"/>
                <a:cs typeface="Roboto" pitchFamily="34" charset="-120"/>
              </a:rPr>
              <a:t> </a:t>
            </a:r>
            <a:r>
              <a:rPr lang="en-US" sz="2800" kern="0" spc="15" dirty="0" err="1">
                <a:solidFill>
                  <a:srgbClr val="FFFFFF">
                    <a:alpha val="80000"/>
                  </a:srgbClr>
                </a:solidFill>
                <a:latin typeface="Roboto" pitchFamily="34" charset="0"/>
                <a:ea typeface="Roboto" pitchFamily="34" charset="-122"/>
                <a:cs typeface="Roboto" pitchFamily="34" charset="-120"/>
              </a:rPr>
              <a:t>yg</a:t>
            </a:r>
            <a:r>
              <a:rPr lang="en-US" sz="2800" kern="0" spc="15" dirty="0">
                <a:solidFill>
                  <a:srgbClr val="FFFFFF">
                    <a:alpha val="80000"/>
                  </a:srgbClr>
                </a:solidFill>
                <a:latin typeface="Roboto" pitchFamily="34" charset="0"/>
                <a:ea typeface="Roboto" pitchFamily="34" charset="-122"/>
                <a:cs typeface="Roboto" pitchFamily="34" charset="-120"/>
              </a:rPr>
              <a:t> saling </a:t>
            </a:r>
            <a:r>
              <a:rPr lang="en-US" sz="2800" kern="0" spc="15" dirty="0" err="1">
                <a:solidFill>
                  <a:srgbClr val="FFFFFF">
                    <a:alpha val="80000"/>
                  </a:srgbClr>
                </a:solidFill>
                <a:latin typeface="Roboto" pitchFamily="34" charset="0"/>
                <a:ea typeface="Roboto" pitchFamily="34" charset="-122"/>
                <a:cs typeface="Roboto" pitchFamily="34" charset="-120"/>
              </a:rPr>
              <a:t>terkait</a:t>
            </a:r>
            <a:r>
              <a:rPr lang="en-US" sz="2800" kern="0" spc="15" dirty="0">
                <a:solidFill>
                  <a:srgbClr val="FFFFFF">
                    <a:alpha val="80000"/>
                  </a:srgbClr>
                </a:solidFill>
                <a:latin typeface="Roboto" pitchFamily="34" charset="0"/>
                <a:ea typeface="Roboto" pitchFamily="34" charset="-122"/>
                <a:cs typeface="Roboto" pitchFamily="34" charset="-120"/>
              </a:rPr>
              <a:t> </a:t>
            </a:r>
            <a:r>
              <a:rPr lang="en-US" sz="2800" kern="0" spc="15" dirty="0" err="1">
                <a:solidFill>
                  <a:srgbClr val="FFFFFF">
                    <a:alpha val="80000"/>
                  </a:srgbClr>
                </a:solidFill>
                <a:latin typeface="Roboto" pitchFamily="34" charset="0"/>
                <a:ea typeface="Roboto" pitchFamily="34" charset="-122"/>
                <a:cs typeface="Roboto" pitchFamily="34" charset="-120"/>
              </a:rPr>
              <a:t>utk</a:t>
            </a:r>
            <a:r>
              <a:rPr lang="en-US" sz="2800" kern="0" spc="15" dirty="0">
                <a:solidFill>
                  <a:srgbClr val="FFFFFF">
                    <a:alpha val="80000"/>
                  </a:srgbClr>
                </a:solidFill>
                <a:latin typeface="Roboto" pitchFamily="34" charset="0"/>
                <a:ea typeface="Roboto" pitchFamily="34" charset="-122"/>
                <a:cs typeface="Roboto" pitchFamily="34" charset="-120"/>
              </a:rPr>
              <a:t> mendukung proses pengambilan keputusan manajemen. </a:t>
            </a:r>
            <a:endParaRPr lang="en-US" sz="2800" dirty="0"/>
          </a:p>
        </p:txBody>
      </p:sp>
      <p:pic>
        <p:nvPicPr>
          <p:cNvPr id="6" name="Object 5"/>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70545" y="2033117"/>
            <a:ext cx="4551812" cy="1199850"/>
          </a:xfrm>
          <a:prstGeom prst="rect">
            <a:avLst/>
          </a:prstGeom>
        </p:spPr>
      </p:pic>
      <p:sp>
        <p:nvSpPr>
          <p:cNvPr id="7" name="Object 6"/>
          <p:cNvSpPr/>
          <p:nvPr/>
        </p:nvSpPr>
        <p:spPr>
          <a:xfrm>
            <a:off x="7467161" y="2483340"/>
            <a:ext cx="3949030" cy="291233"/>
          </a:xfrm>
          <a:prstGeom prst="rect">
            <a:avLst/>
          </a:prstGeom>
          <a:noFill/>
        </p:spPr>
        <p:txBody>
          <a:bodyPr wrap="square" lIns="0" tIns="0" rIns="0" bIns="0" rtlCol="0" anchor="t"/>
          <a:lstStyle/>
          <a:p>
            <a:pPr algn="ctr">
              <a:lnSpc>
                <a:spcPts val="2294"/>
              </a:lnSpc>
              <a:buNone/>
            </a:pPr>
            <a:r>
              <a:rPr lang="en-US" sz="1800" kern="0" spc="18" dirty="0">
                <a:solidFill>
                  <a:srgbClr val="000000"/>
                </a:solidFill>
                <a:latin typeface="Roboto" pitchFamily="34" charset="0"/>
                <a:ea typeface="Roboto" pitchFamily="34" charset="-122"/>
                <a:cs typeface="Roboto" pitchFamily="34" charset="-120"/>
              </a:rPr>
              <a:t>Pemrosesan Data</a:t>
            </a:r>
            <a:endParaRPr lang="en-US" dirty="0"/>
          </a:p>
        </p:txBody>
      </p:sp>
      <p:sp>
        <p:nvSpPr>
          <p:cNvPr id="8" name="Object 7"/>
          <p:cNvSpPr/>
          <p:nvPr/>
        </p:nvSpPr>
        <p:spPr>
          <a:xfrm>
            <a:off x="7456210" y="3351009"/>
            <a:ext cx="4735790" cy="3386720"/>
          </a:xfrm>
          <a:prstGeom prst="rect">
            <a:avLst/>
          </a:prstGeom>
          <a:noFill/>
        </p:spPr>
        <p:txBody>
          <a:bodyPr wrap="square" lIns="0" tIns="0" rIns="0" bIns="0" rtlCol="0" anchor="t"/>
          <a:lstStyle/>
          <a:p>
            <a:pPr algn="l">
              <a:buNone/>
            </a:pPr>
            <a:r>
              <a:rPr lang="en-US" sz="2800" kern="0" spc="15" dirty="0">
                <a:solidFill>
                  <a:srgbClr val="FFFFFF">
                    <a:alpha val="80000"/>
                  </a:srgbClr>
                </a:solidFill>
                <a:latin typeface="Roboto" pitchFamily="34" charset="0"/>
                <a:ea typeface="Roboto" pitchFamily="34" charset="-122"/>
                <a:cs typeface="Roboto" pitchFamily="34" charset="-120"/>
              </a:rPr>
              <a:t>Proses pengumpulan, pencatatan, pengklasifikasian, &amp; pengolahan data </a:t>
            </a:r>
            <a:r>
              <a:rPr lang="en-US" sz="2800" kern="0" spc="15" dirty="0" err="1">
                <a:solidFill>
                  <a:srgbClr val="FFFFFF">
                    <a:alpha val="80000"/>
                  </a:srgbClr>
                </a:solidFill>
                <a:latin typeface="Roboto" pitchFamily="34" charset="0"/>
                <a:ea typeface="Roboto" pitchFamily="34" charset="-122"/>
                <a:cs typeface="Roboto" pitchFamily="34" charset="-120"/>
              </a:rPr>
              <a:t>biaya</a:t>
            </a:r>
            <a:r>
              <a:rPr lang="en-US" sz="2800" kern="0" spc="15" dirty="0">
                <a:solidFill>
                  <a:srgbClr val="FFFFFF">
                    <a:alpha val="80000"/>
                  </a:srgbClr>
                </a:solidFill>
                <a:latin typeface="Roboto" pitchFamily="34" charset="0"/>
                <a:ea typeface="Roboto" pitchFamily="34" charset="-122"/>
                <a:cs typeface="Roboto" pitchFamily="34" charset="-120"/>
              </a:rPr>
              <a:t> </a:t>
            </a:r>
            <a:r>
              <a:rPr lang="en-US" sz="2800" kern="0" spc="15" dirty="0" err="1">
                <a:solidFill>
                  <a:srgbClr val="FFFFFF">
                    <a:alpha val="80000"/>
                  </a:srgbClr>
                </a:solidFill>
                <a:latin typeface="Roboto" pitchFamily="34" charset="0"/>
                <a:ea typeface="Roboto" pitchFamily="34" charset="-122"/>
                <a:cs typeface="Roboto" pitchFamily="34" charset="-120"/>
              </a:rPr>
              <a:t>yg</a:t>
            </a:r>
            <a:r>
              <a:rPr lang="en-US" sz="2800" kern="0" spc="15" dirty="0">
                <a:solidFill>
                  <a:srgbClr val="FFFFFF">
                    <a:alpha val="80000"/>
                  </a:srgbClr>
                </a:solidFill>
                <a:latin typeface="Roboto" pitchFamily="34" charset="0"/>
                <a:ea typeface="Roboto" pitchFamily="34" charset="-122"/>
                <a:cs typeface="Roboto" pitchFamily="34" charset="-120"/>
              </a:rPr>
              <a:t> terjadi di </a:t>
            </a:r>
            <a:r>
              <a:rPr lang="en-US" sz="2800" kern="0" spc="15" dirty="0" err="1">
                <a:solidFill>
                  <a:srgbClr val="FFFFFF">
                    <a:alpha val="80000"/>
                  </a:srgbClr>
                </a:solidFill>
                <a:latin typeface="Roboto" pitchFamily="34" charset="0"/>
                <a:ea typeface="Roboto" pitchFamily="34" charset="-122"/>
                <a:cs typeface="Roboto" pitchFamily="34" charset="-120"/>
              </a:rPr>
              <a:t>perusahaan</a:t>
            </a:r>
            <a:r>
              <a:rPr lang="en-US" sz="2800" kern="0" spc="15" dirty="0">
                <a:solidFill>
                  <a:srgbClr val="FFFFFF">
                    <a:alpha val="80000"/>
                  </a:srgbClr>
                </a:solidFill>
                <a:latin typeface="Roboto" pitchFamily="34" charset="0"/>
                <a:ea typeface="Roboto" pitchFamily="34" charset="-122"/>
                <a:cs typeface="Roboto" pitchFamily="34" charset="-120"/>
              </a:rPr>
              <a:t>.</a:t>
            </a:r>
          </a:p>
          <a:p>
            <a:pPr algn="l">
              <a:buNone/>
            </a:pPr>
            <a:r>
              <a:rPr lang="en-US" sz="2800" kern="0" spc="15" dirty="0">
                <a:solidFill>
                  <a:srgbClr val="FFFFFF">
                    <a:alpha val="80000"/>
                  </a:srgbClr>
                </a:solidFill>
                <a:latin typeface="Roboto" pitchFamily="34" charset="0"/>
                <a:ea typeface="Roboto" pitchFamily="34" charset="-122"/>
                <a:cs typeface="Roboto" pitchFamily="34" charset="-120"/>
              </a:rPr>
              <a:t> Proses ini menghasilkan informasi </a:t>
            </a:r>
            <a:r>
              <a:rPr lang="en-US" sz="2800" kern="0" spc="15" dirty="0" err="1">
                <a:solidFill>
                  <a:srgbClr val="FFFFFF">
                    <a:alpha val="80000"/>
                  </a:srgbClr>
                </a:solidFill>
                <a:latin typeface="Roboto" pitchFamily="34" charset="0"/>
                <a:ea typeface="Roboto" pitchFamily="34" charset="-122"/>
                <a:cs typeface="Roboto" pitchFamily="34" charset="-120"/>
              </a:rPr>
              <a:t>biaya</a:t>
            </a:r>
            <a:r>
              <a:rPr lang="en-US" sz="2800" kern="0" spc="15" dirty="0">
                <a:solidFill>
                  <a:srgbClr val="FFFFFF">
                    <a:alpha val="80000"/>
                  </a:srgbClr>
                </a:solidFill>
                <a:latin typeface="Roboto" pitchFamily="34" charset="0"/>
                <a:ea typeface="Roboto" pitchFamily="34" charset="-122"/>
                <a:cs typeface="Roboto" pitchFamily="34" charset="-120"/>
              </a:rPr>
              <a:t> </a:t>
            </a:r>
            <a:r>
              <a:rPr lang="en-US" sz="2800" kern="0" spc="15" dirty="0" err="1">
                <a:solidFill>
                  <a:srgbClr val="FFFFFF">
                    <a:alpha val="80000"/>
                  </a:srgbClr>
                </a:solidFill>
                <a:latin typeface="Roboto" pitchFamily="34" charset="0"/>
                <a:ea typeface="Roboto" pitchFamily="34" charset="-122"/>
                <a:cs typeface="Roboto" pitchFamily="34" charset="-120"/>
              </a:rPr>
              <a:t>yg</a:t>
            </a:r>
            <a:r>
              <a:rPr lang="en-US" sz="2800" kern="0" spc="15" dirty="0">
                <a:solidFill>
                  <a:srgbClr val="FFFFFF">
                    <a:alpha val="80000"/>
                  </a:srgbClr>
                </a:solidFill>
                <a:latin typeface="Roboto" pitchFamily="34" charset="0"/>
                <a:ea typeface="Roboto" pitchFamily="34" charset="-122"/>
                <a:cs typeface="Roboto" pitchFamily="34" charset="-120"/>
              </a:rPr>
              <a:t> dibutuhkan oleh </a:t>
            </a:r>
            <a:r>
              <a:rPr lang="en-US" sz="2800" kern="0" spc="15" dirty="0" err="1">
                <a:solidFill>
                  <a:srgbClr val="FFFFFF">
                    <a:alpha val="80000"/>
                  </a:srgbClr>
                </a:solidFill>
                <a:latin typeface="Roboto" pitchFamily="34" charset="0"/>
                <a:ea typeface="Roboto" pitchFamily="34" charset="-122"/>
                <a:cs typeface="Roboto" pitchFamily="34" charset="-120"/>
              </a:rPr>
              <a:t>manajemen</a:t>
            </a:r>
            <a:endParaRPr lang="en-US" sz="2800" dirty="0"/>
          </a:p>
        </p:txBody>
      </p:sp>
      <p:sp>
        <p:nvSpPr>
          <p:cNvPr id="9" name="Object 8"/>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0">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357642"/>
            <a:ext cx="2508210" cy="2157825"/>
          </a:xfrm>
          <a:prstGeom prst="rect">
            <a:avLst/>
          </a:prstGeom>
          <a:noFill/>
        </p:spPr>
        <p:txBody>
          <a:bodyPr wrap="square" lIns="0" tIns="0" rIns="0" bIns="0" rtlCol="0" anchor="t"/>
          <a:lstStyle/>
          <a:p>
            <a:pPr algn="l">
              <a:lnSpc>
                <a:spcPts val="4249"/>
              </a:lnSpc>
              <a:buNone/>
            </a:pPr>
            <a:r>
              <a:rPr lang="en-US" sz="3750" b="1" dirty="0">
                <a:solidFill>
                  <a:srgbClr val="FFFFFF"/>
                </a:solidFill>
                <a:latin typeface="Roboto" pitchFamily="34" charset="0"/>
                <a:ea typeface="Roboto" pitchFamily="34" charset="-122"/>
                <a:cs typeface="Roboto" pitchFamily="34" charset="-120"/>
              </a:rPr>
              <a:t>Sistem Informasi </a:t>
            </a:r>
            <a:r>
              <a:rPr lang="en-US" sz="3750" b="1" dirty="0" err="1">
                <a:solidFill>
                  <a:srgbClr val="FFFFFF"/>
                </a:solidFill>
                <a:latin typeface="Roboto" pitchFamily="34" charset="0"/>
                <a:ea typeface="Roboto" pitchFamily="34" charset="-122"/>
                <a:cs typeface="Roboto" pitchFamily="34" charset="-120"/>
              </a:rPr>
              <a:t>Akuntansi</a:t>
            </a:r>
            <a:r>
              <a:rPr lang="en-US" sz="3750" b="1" dirty="0">
                <a:solidFill>
                  <a:srgbClr val="FFFFFF"/>
                </a:solidFill>
                <a:latin typeface="Roboto" pitchFamily="34" charset="0"/>
                <a:ea typeface="Roboto" pitchFamily="34" charset="-122"/>
                <a:cs typeface="Roboto" pitchFamily="34" charset="-120"/>
              </a:rPr>
              <a:t> </a:t>
            </a:r>
            <a:r>
              <a:rPr lang="en-US" sz="3750" b="1" dirty="0" err="1">
                <a:solidFill>
                  <a:srgbClr val="FFFFFF"/>
                </a:solidFill>
                <a:latin typeface="Roboto" pitchFamily="34" charset="0"/>
                <a:ea typeface="Roboto" pitchFamily="34" charset="-122"/>
                <a:cs typeface="Roboto" pitchFamily="34" charset="-120"/>
              </a:rPr>
              <a:t>Biaya</a:t>
            </a:r>
            <a:endParaRPr lang="en-US" dirty="0"/>
          </a:p>
        </p:txBody>
      </p:sp>
      <p:pic>
        <p:nvPicPr>
          <p:cNvPr id="3" name="Object 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483" y="1761662"/>
            <a:ext cx="3942364" cy="1199850"/>
          </a:xfrm>
          <a:prstGeom prst="rect">
            <a:avLst/>
          </a:prstGeom>
        </p:spPr>
      </p:pic>
      <p:sp>
        <p:nvSpPr>
          <p:cNvPr id="4" name="Object 3"/>
          <p:cNvSpPr/>
          <p:nvPr/>
        </p:nvSpPr>
        <p:spPr>
          <a:xfrm>
            <a:off x="4045208" y="2211946"/>
            <a:ext cx="3603359" cy="291233"/>
          </a:xfrm>
          <a:prstGeom prst="rect">
            <a:avLst/>
          </a:prstGeom>
          <a:noFill/>
        </p:spPr>
        <p:txBody>
          <a:bodyPr wrap="square" lIns="0" tIns="0" rIns="0" bIns="0" rtlCol="0" anchor="t"/>
          <a:lstStyle/>
          <a:p>
            <a:pPr algn="ctr">
              <a:lnSpc>
                <a:spcPts val="2294"/>
              </a:lnSpc>
              <a:buNone/>
            </a:pPr>
            <a:r>
              <a:rPr lang="en-US" sz="1800" kern="0" spc="18" dirty="0">
                <a:solidFill>
                  <a:srgbClr val="FFFFFF"/>
                </a:solidFill>
                <a:latin typeface="Roboto" pitchFamily="34" charset="0"/>
                <a:ea typeface="Roboto" pitchFamily="34" charset="-122"/>
                <a:cs typeface="Roboto" pitchFamily="34" charset="-120"/>
              </a:rPr>
              <a:t>Klasifikasi Biaya</a:t>
            </a:r>
            <a:endParaRPr lang="en-US" dirty="0"/>
          </a:p>
        </p:txBody>
      </p:sp>
      <p:sp>
        <p:nvSpPr>
          <p:cNvPr id="5" name="Object 4"/>
          <p:cNvSpPr/>
          <p:nvPr/>
        </p:nvSpPr>
        <p:spPr>
          <a:xfrm>
            <a:off x="3965220" y="3079614"/>
            <a:ext cx="3942364" cy="3537085"/>
          </a:xfrm>
          <a:prstGeom prst="rect">
            <a:avLst/>
          </a:prstGeom>
          <a:noFill/>
        </p:spPr>
        <p:txBody>
          <a:bodyPr wrap="square" lIns="0" tIns="0" rIns="0" bIns="0" rtlCol="0" anchor="t"/>
          <a:lstStyle/>
          <a:p>
            <a:pPr algn="l">
              <a:buNone/>
            </a:pPr>
            <a:r>
              <a:rPr lang="en-US" sz="2400" kern="0" spc="15" dirty="0">
                <a:solidFill>
                  <a:srgbClr val="FFFFFF">
                    <a:alpha val="80000"/>
                  </a:srgbClr>
                </a:solidFill>
                <a:latin typeface="Roboto" pitchFamily="34" charset="0"/>
                <a:ea typeface="Roboto" pitchFamily="34" charset="-122"/>
                <a:cs typeface="Roboto" pitchFamily="34" charset="-120"/>
              </a:rPr>
              <a:t>Pengelompokan biaya berdasarkan karakteristik atau perilaku biaya, seperti biaya tetap, biaya variabel, biaya semi-variabel, &amp; lain2. Klasifikasi ini membantu </a:t>
            </a:r>
            <a:r>
              <a:rPr lang="en-US" sz="2400" kern="0" spc="15" dirty="0" err="1">
                <a:solidFill>
                  <a:srgbClr val="FFFFFF">
                    <a:alpha val="80000"/>
                  </a:srgbClr>
                </a:solidFill>
                <a:latin typeface="Roboto" pitchFamily="34" charset="0"/>
                <a:ea typeface="Roboto" pitchFamily="34" charset="-122"/>
                <a:cs typeface="Roboto" pitchFamily="34" charset="-120"/>
              </a:rPr>
              <a:t>manajemen</a:t>
            </a:r>
            <a:r>
              <a:rPr lang="en-US" sz="2400" kern="0" spc="15" dirty="0">
                <a:solidFill>
                  <a:srgbClr val="FFFFFF">
                    <a:alpha val="80000"/>
                  </a:srgbClr>
                </a:solidFill>
                <a:latin typeface="Roboto" pitchFamily="34" charset="0"/>
                <a:ea typeface="Roboto" pitchFamily="34" charset="-122"/>
                <a:cs typeface="Roboto" pitchFamily="34" charset="-120"/>
              </a:rPr>
              <a:t> </a:t>
            </a:r>
            <a:r>
              <a:rPr lang="en-US" sz="2400" kern="0" spc="15" dirty="0" err="1">
                <a:solidFill>
                  <a:srgbClr val="FFFFFF">
                    <a:alpha val="80000"/>
                  </a:srgbClr>
                </a:solidFill>
                <a:latin typeface="Roboto" pitchFamily="34" charset="0"/>
                <a:ea typeface="Roboto" pitchFamily="34" charset="-122"/>
                <a:cs typeface="Roboto" pitchFamily="34" charset="-120"/>
              </a:rPr>
              <a:t>dlm</a:t>
            </a:r>
            <a:r>
              <a:rPr lang="en-US" sz="2400" kern="0" spc="15" dirty="0">
                <a:solidFill>
                  <a:srgbClr val="FFFFFF">
                    <a:alpha val="80000"/>
                  </a:srgbClr>
                </a:solidFill>
                <a:latin typeface="Roboto" pitchFamily="34" charset="0"/>
                <a:ea typeface="Roboto" pitchFamily="34" charset="-122"/>
                <a:cs typeface="Roboto" pitchFamily="34" charset="-120"/>
              </a:rPr>
              <a:t> perencanaan, pengendalian, dan </a:t>
            </a:r>
            <a:r>
              <a:rPr lang="en-US" sz="2400" kern="0" spc="15" dirty="0" err="1">
                <a:solidFill>
                  <a:srgbClr val="FFFFFF">
                    <a:alpha val="80000"/>
                  </a:srgbClr>
                </a:solidFill>
                <a:latin typeface="Roboto" pitchFamily="34" charset="0"/>
                <a:ea typeface="Roboto" pitchFamily="34" charset="-122"/>
                <a:cs typeface="Roboto" pitchFamily="34" charset="-120"/>
              </a:rPr>
              <a:t>pengambilan</a:t>
            </a:r>
            <a:r>
              <a:rPr lang="en-US" sz="2400" kern="0" spc="15" dirty="0">
                <a:solidFill>
                  <a:srgbClr val="FFFFFF">
                    <a:alpha val="80000"/>
                  </a:srgbClr>
                </a:solidFill>
                <a:latin typeface="Roboto" pitchFamily="34" charset="0"/>
                <a:ea typeface="Roboto" pitchFamily="34" charset="-122"/>
                <a:cs typeface="Roboto" pitchFamily="34" charset="-120"/>
              </a:rPr>
              <a:t> </a:t>
            </a:r>
            <a:r>
              <a:rPr lang="en-US" sz="2400" kern="0" spc="15" dirty="0" err="1">
                <a:solidFill>
                  <a:srgbClr val="FFFFFF">
                    <a:alpha val="80000"/>
                  </a:srgbClr>
                </a:solidFill>
                <a:latin typeface="Roboto" pitchFamily="34" charset="0"/>
                <a:ea typeface="Roboto" pitchFamily="34" charset="-122"/>
                <a:cs typeface="Roboto" pitchFamily="34" charset="-120"/>
              </a:rPr>
              <a:t>keputusan</a:t>
            </a:r>
            <a:endParaRPr lang="en-US" sz="2400" dirty="0"/>
          </a:p>
        </p:txBody>
      </p:sp>
      <p:pic>
        <p:nvPicPr>
          <p:cNvPr id="6" name="Object 5"/>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36130" y="1761662"/>
            <a:ext cx="3942364" cy="1199850"/>
          </a:xfrm>
          <a:prstGeom prst="rect">
            <a:avLst/>
          </a:prstGeom>
        </p:spPr>
      </p:pic>
      <p:sp>
        <p:nvSpPr>
          <p:cNvPr id="7" name="Object 6"/>
          <p:cNvSpPr/>
          <p:nvPr/>
        </p:nvSpPr>
        <p:spPr>
          <a:xfrm>
            <a:off x="8097083" y="2211946"/>
            <a:ext cx="3289113" cy="291233"/>
          </a:xfrm>
          <a:prstGeom prst="rect">
            <a:avLst/>
          </a:prstGeom>
          <a:noFill/>
        </p:spPr>
        <p:txBody>
          <a:bodyPr wrap="square" lIns="0" tIns="0" rIns="0" bIns="0" rtlCol="0" anchor="t"/>
          <a:lstStyle/>
          <a:p>
            <a:pPr algn="ctr">
              <a:lnSpc>
                <a:spcPts val="2294"/>
              </a:lnSpc>
              <a:buNone/>
            </a:pPr>
            <a:r>
              <a:rPr lang="en-US" sz="1800" kern="0" spc="18" dirty="0">
                <a:solidFill>
                  <a:srgbClr val="000000"/>
                </a:solidFill>
                <a:latin typeface="Roboto" pitchFamily="34" charset="0"/>
                <a:ea typeface="Roboto" pitchFamily="34" charset="-122"/>
                <a:cs typeface="Roboto" pitchFamily="34" charset="-120"/>
              </a:rPr>
              <a:t>Penelusuran Biaya</a:t>
            </a:r>
            <a:endParaRPr lang="en-US" dirty="0"/>
          </a:p>
        </p:txBody>
      </p:sp>
      <p:sp>
        <p:nvSpPr>
          <p:cNvPr id="8" name="Object 7"/>
          <p:cNvSpPr/>
          <p:nvPr/>
        </p:nvSpPr>
        <p:spPr>
          <a:xfrm>
            <a:off x="8056135" y="3079614"/>
            <a:ext cx="3998648" cy="3778385"/>
          </a:xfrm>
          <a:prstGeom prst="rect">
            <a:avLst/>
          </a:prstGeom>
          <a:noFill/>
        </p:spPr>
        <p:txBody>
          <a:bodyPr wrap="square" lIns="0" tIns="0" rIns="0" bIns="0" rtlCol="0" anchor="t"/>
          <a:lstStyle/>
          <a:p>
            <a:pPr algn="l">
              <a:buNone/>
            </a:pPr>
            <a:r>
              <a:rPr lang="en-US" sz="2400" kern="0" spc="15" dirty="0">
                <a:solidFill>
                  <a:srgbClr val="FFFFFF">
                    <a:alpha val="80000"/>
                  </a:srgbClr>
                </a:solidFill>
                <a:latin typeface="Roboto" pitchFamily="34" charset="0"/>
                <a:ea typeface="Roboto" pitchFamily="34" charset="-122"/>
                <a:cs typeface="Roboto" pitchFamily="34" charset="-120"/>
              </a:rPr>
              <a:t>Proses mengidentifikasi dan menelusuri biaya ke objek </a:t>
            </a:r>
            <a:r>
              <a:rPr lang="en-US" sz="2400" kern="0" spc="15" dirty="0" err="1">
                <a:solidFill>
                  <a:srgbClr val="FFFFFF">
                    <a:alpha val="80000"/>
                  </a:srgbClr>
                </a:solidFill>
                <a:latin typeface="Roboto" pitchFamily="34" charset="0"/>
                <a:ea typeface="Roboto" pitchFamily="34" charset="-122"/>
                <a:cs typeface="Roboto" pitchFamily="34" charset="-120"/>
              </a:rPr>
              <a:t>biaya</a:t>
            </a:r>
            <a:r>
              <a:rPr lang="en-US" sz="2400" kern="0" spc="15" dirty="0">
                <a:solidFill>
                  <a:srgbClr val="FFFFFF">
                    <a:alpha val="80000"/>
                  </a:srgbClr>
                </a:solidFill>
                <a:latin typeface="Roboto" pitchFamily="34" charset="0"/>
                <a:ea typeface="Roboto" pitchFamily="34" charset="-122"/>
                <a:cs typeface="Roboto" pitchFamily="34" charset="-120"/>
              </a:rPr>
              <a:t> </a:t>
            </a:r>
            <a:r>
              <a:rPr lang="en-US" sz="2400" kern="0" spc="15" dirty="0" err="1">
                <a:solidFill>
                  <a:srgbClr val="FFFFFF">
                    <a:alpha val="80000"/>
                  </a:srgbClr>
                </a:solidFill>
                <a:latin typeface="Roboto" pitchFamily="34" charset="0"/>
                <a:ea typeface="Roboto" pitchFamily="34" charset="-122"/>
                <a:cs typeface="Roboto" pitchFamily="34" charset="-120"/>
              </a:rPr>
              <a:t>yg</a:t>
            </a:r>
            <a:r>
              <a:rPr lang="en-US" sz="2400" kern="0" spc="15" dirty="0">
                <a:solidFill>
                  <a:srgbClr val="FFFFFF">
                    <a:alpha val="80000"/>
                  </a:srgbClr>
                </a:solidFill>
                <a:latin typeface="Roboto" pitchFamily="34" charset="0"/>
                <a:ea typeface="Roboto" pitchFamily="34" charset="-122"/>
                <a:cs typeface="Roboto" pitchFamily="34" charset="-120"/>
              </a:rPr>
              <a:t> sesuai, seperti produk, departemen, atau </a:t>
            </a:r>
            <a:r>
              <a:rPr lang="en-US" sz="2400" kern="0" spc="15" dirty="0" err="1">
                <a:solidFill>
                  <a:srgbClr val="FFFFFF">
                    <a:alpha val="80000"/>
                  </a:srgbClr>
                </a:solidFill>
                <a:latin typeface="Roboto" pitchFamily="34" charset="0"/>
                <a:ea typeface="Roboto" pitchFamily="34" charset="-122"/>
                <a:cs typeface="Roboto" pitchFamily="34" charset="-120"/>
              </a:rPr>
              <a:t>aktivitas</a:t>
            </a:r>
            <a:r>
              <a:rPr lang="en-US" sz="2400" kern="0" spc="15" dirty="0">
                <a:solidFill>
                  <a:srgbClr val="FFFFFF">
                    <a:alpha val="80000"/>
                  </a:srgbClr>
                </a:solidFill>
                <a:latin typeface="Roboto" pitchFamily="34" charset="0"/>
                <a:ea typeface="Roboto" pitchFamily="34" charset="-122"/>
                <a:cs typeface="Roboto" pitchFamily="34" charset="-120"/>
              </a:rPr>
              <a:t>.</a:t>
            </a:r>
          </a:p>
          <a:p>
            <a:pPr algn="l">
              <a:buNone/>
            </a:pPr>
            <a:r>
              <a:rPr lang="en-US" sz="2400" kern="0" spc="15" dirty="0">
                <a:solidFill>
                  <a:srgbClr val="FFFFFF">
                    <a:alpha val="80000"/>
                  </a:srgbClr>
                </a:solidFill>
                <a:latin typeface="Roboto" pitchFamily="34" charset="0"/>
                <a:ea typeface="Roboto" pitchFamily="34" charset="-122"/>
                <a:cs typeface="Roboto" pitchFamily="34" charset="-120"/>
              </a:rPr>
              <a:t> Penelusuran </a:t>
            </a:r>
            <a:r>
              <a:rPr lang="en-US" sz="2400" kern="0" spc="15" dirty="0" err="1">
                <a:solidFill>
                  <a:srgbClr val="FFFFFF">
                    <a:alpha val="80000"/>
                  </a:srgbClr>
                </a:solidFill>
                <a:latin typeface="Roboto" pitchFamily="34" charset="0"/>
                <a:ea typeface="Roboto" pitchFamily="34" charset="-122"/>
                <a:cs typeface="Roboto" pitchFamily="34" charset="-120"/>
              </a:rPr>
              <a:t>biaya</a:t>
            </a:r>
            <a:r>
              <a:rPr lang="en-US" sz="2400" kern="0" spc="15" dirty="0">
                <a:solidFill>
                  <a:srgbClr val="FFFFFF">
                    <a:alpha val="80000"/>
                  </a:srgbClr>
                </a:solidFill>
                <a:latin typeface="Roboto" pitchFamily="34" charset="0"/>
                <a:ea typeface="Roboto" pitchFamily="34" charset="-122"/>
                <a:cs typeface="Roboto" pitchFamily="34" charset="-120"/>
              </a:rPr>
              <a:t> </a:t>
            </a:r>
            <a:r>
              <a:rPr lang="en-US" sz="2400" kern="0" spc="15" dirty="0" err="1">
                <a:solidFill>
                  <a:srgbClr val="FFFFFF">
                    <a:alpha val="80000"/>
                  </a:srgbClr>
                </a:solidFill>
                <a:latin typeface="Roboto" pitchFamily="34" charset="0"/>
                <a:ea typeface="Roboto" pitchFamily="34" charset="-122"/>
                <a:cs typeface="Roboto" pitchFamily="34" charset="-120"/>
              </a:rPr>
              <a:t>yg</a:t>
            </a:r>
            <a:r>
              <a:rPr lang="en-US" sz="2400" kern="0" spc="15" dirty="0">
                <a:solidFill>
                  <a:srgbClr val="FFFFFF">
                    <a:alpha val="80000"/>
                  </a:srgbClr>
                </a:solidFill>
                <a:latin typeface="Roboto" pitchFamily="34" charset="0"/>
                <a:ea typeface="Roboto" pitchFamily="34" charset="-122"/>
                <a:cs typeface="Roboto" pitchFamily="34" charset="-120"/>
              </a:rPr>
              <a:t> akurat membantu manajemen mengetahui biaya terkait dengan setiap </a:t>
            </a:r>
            <a:r>
              <a:rPr lang="en-US" sz="2400" kern="0" spc="15" dirty="0" err="1">
                <a:solidFill>
                  <a:srgbClr val="FFFFFF">
                    <a:alpha val="80000"/>
                  </a:srgbClr>
                </a:solidFill>
                <a:latin typeface="Roboto" pitchFamily="34" charset="0"/>
                <a:ea typeface="Roboto" pitchFamily="34" charset="-122"/>
                <a:cs typeface="Roboto" pitchFamily="34" charset="-120"/>
              </a:rPr>
              <a:t>objek</a:t>
            </a:r>
            <a:r>
              <a:rPr lang="en-US" sz="2400" kern="0" spc="15" dirty="0">
                <a:solidFill>
                  <a:srgbClr val="FFFFFF">
                    <a:alpha val="80000"/>
                  </a:srgbClr>
                </a:solidFill>
                <a:latin typeface="Roboto" pitchFamily="34" charset="0"/>
                <a:ea typeface="Roboto" pitchFamily="34" charset="-122"/>
                <a:cs typeface="Roboto" pitchFamily="34" charset="-120"/>
              </a:rPr>
              <a:t> </a:t>
            </a:r>
            <a:r>
              <a:rPr lang="en-US" sz="2400" kern="0" spc="15" dirty="0" err="1">
                <a:solidFill>
                  <a:srgbClr val="FFFFFF">
                    <a:alpha val="80000"/>
                  </a:srgbClr>
                </a:solidFill>
                <a:latin typeface="Roboto" pitchFamily="34" charset="0"/>
                <a:ea typeface="Roboto" pitchFamily="34" charset="-122"/>
                <a:cs typeface="Roboto" pitchFamily="34" charset="-120"/>
              </a:rPr>
              <a:t>biaya</a:t>
            </a:r>
            <a:endParaRPr lang="en-US" sz="2400" dirty="0"/>
          </a:p>
        </p:txBody>
      </p:sp>
      <p:sp>
        <p:nvSpPr>
          <p:cNvPr id="9" name="Object 8"/>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1">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476131" y="2409699"/>
            <a:ext cx="2094976" cy="2049902"/>
          </a:xfrm>
          <a:prstGeom prst="rect">
            <a:avLst/>
          </a:prstGeom>
          <a:noFill/>
        </p:spPr>
        <p:txBody>
          <a:bodyPr wrap="square" lIns="0" tIns="0" rIns="0" bIns="0" rtlCol="0" anchor="t"/>
          <a:lstStyle/>
          <a:p>
            <a:pPr algn="l">
              <a:lnSpc>
                <a:spcPts val="4037"/>
              </a:lnSpc>
              <a:buNone/>
            </a:pPr>
            <a:r>
              <a:rPr lang="en-US" sz="3563" b="1" dirty="0">
                <a:solidFill>
                  <a:srgbClr val="FFFFFF"/>
                </a:solidFill>
                <a:latin typeface="Roboto" pitchFamily="34" charset="0"/>
                <a:ea typeface="Roboto" pitchFamily="34" charset="-122"/>
                <a:cs typeface="Roboto" pitchFamily="34" charset="-120"/>
              </a:rPr>
              <a:t>Sistem Informasi </a:t>
            </a:r>
            <a:r>
              <a:rPr lang="en-US" sz="3563" b="1" dirty="0" err="1">
                <a:solidFill>
                  <a:srgbClr val="FFFFFF"/>
                </a:solidFill>
                <a:latin typeface="Roboto" pitchFamily="34" charset="0"/>
                <a:ea typeface="Roboto" pitchFamily="34" charset="-122"/>
                <a:cs typeface="Roboto" pitchFamily="34" charset="-120"/>
              </a:rPr>
              <a:t>Akuntansi</a:t>
            </a:r>
            <a:r>
              <a:rPr lang="en-US" sz="3563" b="1" dirty="0">
                <a:solidFill>
                  <a:srgbClr val="FFFFFF"/>
                </a:solidFill>
                <a:latin typeface="Roboto" pitchFamily="34" charset="0"/>
                <a:ea typeface="Roboto" pitchFamily="34" charset="-122"/>
                <a:cs typeface="Roboto" pitchFamily="34" charset="-120"/>
              </a:rPr>
              <a:t> </a:t>
            </a:r>
            <a:r>
              <a:rPr lang="en-US" sz="3563" b="1" dirty="0" err="1">
                <a:solidFill>
                  <a:srgbClr val="FFFFFF"/>
                </a:solidFill>
                <a:latin typeface="Roboto" pitchFamily="34" charset="0"/>
                <a:ea typeface="Roboto" pitchFamily="34" charset="-122"/>
                <a:cs typeface="Roboto" pitchFamily="34" charset="-120"/>
              </a:rPr>
              <a:t>Biaya</a:t>
            </a:r>
            <a:endParaRPr lang="en-US" dirty="0"/>
          </a:p>
        </p:txBody>
      </p:sp>
      <p:pic>
        <p:nvPicPr>
          <p:cNvPr id="3" name="Object 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32747" y="2033117"/>
            <a:ext cx="4294701" cy="1199850"/>
          </a:xfrm>
          <a:prstGeom prst="rect">
            <a:avLst/>
          </a:prstGeom>
        </p:spPr>
      </p:pic>
      <p:sp>
        <p:nvSpPr>
          <p:cNvPr id="4" name="Object 3"/>
          <p:cNvSpPr/>
          <p:nvPr/>
        </p:nvSpPr>
        <p:spPr>
          <a:xfrm>
            <a:off x="3342439" y="2483340"/>
            <a:ext cx="3980455" cy="291233"/>
          </a:xfrm>
          <a:prstGeom prst="rect">
            <a:avLst/>
          </a:prstGeom>
          <a:noFill/>
        </p:spPr>
        <p:txBody>
          <a:bodyPr wrap="square" lIns="0" tIns="0" rIns="0" bIns="0" rtlCol="0" anchor="t"/>
          <a:lstStyle/>
          <a:p>
            <a:pPr algn="ctr">
              <a:lnSpc>
                <a:spcPts val="2294"/>
              </a:lnSpc>
              <a:buNone/>
            </a:pPr>
            <a:r>
              <a:rPr lang="en-US" sz="1800" kern="0" spc="18" dirty="0">
                <a:solidFill>
                  <a:srgbClr val="FFFFFF"/>
                </a:solidFill>
                <a:latin typeface="Roboto" pitchFamily="34" charset="0"/>
                <a:ea typeface="Roboto" pitchFamily="34" charset="-122"/>
                <a:cs typeface="Roboto" pitchFamily="34" charset="-120"/>
              </a:rPr>
              <a:t>Analisis Biaya</a:t>
            </a:r>
            <a:endParaRPr lang="en-US" dirty="0"/>
          </a:p>
        </p:txBody>
      </p:sp>
      <p:sp>
        <p:nvSpPr>
          <p:cNvPr id="5" name="Object 4"/>
          <p:cNvSpPr/>
          <p:nvPr/>
        </p:nvSpPr>
        <p:spPr>
          <a:xfrm>
            <a:off x="2895601" y="3351009"/>
            <a:ext cx="4523302" cy="3386720"/>
          </a:xfrm>
          <a:prstGeom prst="rect">
            <a:avLst/>
          </a:prstGeom>
          <a:noFill/>
        </p:spPr>
        <p:txBody>
          <a:bodyPr wrap="square" lIns="0" tIns="0" rIns="0" bIns="0" rtlCol="0" anchor="t"/>
          <a:lstStyle/>
          <a:p>
            <a:pPr algn="l">
              <a:buNone/>
            </a:pPr>
            <a:r>
              <a:rPr lang="en-US" sz="2800" kern="0" spc="15" dirty="0">
                <a:solidFill>
                  <a:srgbClr val="FFFFFF">
                    <a:alpha val="80000"/>
                  </a:srgbClr>
                </a:solidFill>
                <a:latin typeface="Roboto" pitchFamily="34" charset="0"/>
                <a:ea typeface="Roboto" pitchFamily="34" charset="-122"/>
                <a:cs typeface="Roboto" pitchFamily="34" charset="-120"/>
              </a:rPr>
              <a:t>Proses </a:t>
            </a:r>
            <a:r>
              <a:rPr lang="en-US" sz="2800" kern="0" spc="15" dirty="0" err="1">
                <a:solidFill>
                  <a:srgbClr val="FFFFFF">
                    <a:alpha val="80000"/>
                  </a:srgbClr>
                </a:solidFill>
                <a:latin typeface="Roboto" pitchFamily="34" charset="0"/>
                <a:ea typeface="Roboto" pitchFamily="34" charset="-122"/>
                <a:cs typeface="Roboto" pitchFamily="34" charset="-120"/>
              </a:rPr>
              <a:t>menganalisis</a:t>
            </a:r>
            <a:r>
              <a:rPr lang="en-US" sz="2800" kern="0" spc="15" dirty="0">
                <a:solidFill>
                  <a:srgbClr val="FFFFFF">
                    <a:alpha val="80000"/>
                  </a:srgbClr>
                </a:solidFill>
                <a:latin typeface="Roboto" pitchFamily="34" charset="0"/>
                <a:ea typeface="Roboto" pitchFamily="34" charset="-122"/>
                <a:cs typeface="Roboto" pitchFamily="34" charset="-120"/>
              </a:rPr>
              <a:t> &amp; menafsirkan informasi </a:t>
            </a:r>
            <a:r>
              <a:rPr lang="en-US" sz="2800" kern="0" spc="15" dirty="0" err="1">
                <a:solidFill>
                  <a:srgbClr val="FFFFFF">
                    <a:alpha val="80000"/>
                  </a:srgbClr>
                </a:solidFill>
                <a:latin typeface="Roboto" pitchFamily="34" charset="0"/>
                <a:ea typeface="Roboto" pitchFamily="34" charset="-122"/>
                <a:cs typeface="Roboto" pitchFamily="34" charset="-120"/>
              </a:rPr>
              <a:t>biaya</a:t>
            </a:r>
            <a:r>
              <a:rPr lang="en-US" sz="2800" kern="0" spc="15" dirty="0">
                <a:solidFill>
                  <a:srgbClr val="FFFFFF">
                    <a:alpha val="80000"/>
                  </a:srgbClr>
                </a:solidFill>
                <a:latin typeface="Roboto" pitchFamily="34" charset="0"/>
                <a:ea typeface="Roboto" pitchFamily="34" charset="-122"/>
                <a:cs typeface="Roboto" pitchFamily="34" charset="-120"/>
              </a:rPr>
              <a:t> </a:t>
            </a:r>
            <a:r>
              <a:rPr lang="en-US" sz="2800" kern="0" spc="15" dirty="0" err="1">
                <a:solidFill>
                  <a:srgbClr val="FFFFFF">
                    <a:alpha val="80000"/>
                  </a:srgbClr>
                </a:solidFill>
                <a:latin typeface="Roboto" pitchFamily="34" charset="0"/>
                <a:ea typeface="Roboto" pitchFamily="34" charset="-122"/>
                <a:cs typeface="Roboto" pitchFamily="34" charset="-120"/>
              </a:rPr>
              <a:t>utk</a:t>
            </a:r>
            <a:r>
              <a:rPr lang="en-US" sz="2800" kern="0" spc="15" dirty="0">
                <a:solidFill>
                  <a:srgbClr val="FFFFFF">
                    <a:alpha val="80000"/>
                  </a:srgbClr>
                </a:solidFill>
                <a:latin typeface="Roboto" pitchFamily="34" charset="0"/>
                <a:ea typeface="Roboto" pitchFamily="34" charset="-122"/>
                <a:cs typeface="Roboto" pitchFamily="34" charset="-120"/>
              </a:rPr>
              <a:t> mendukung pengambilan keputusan, seperti analisis cost-volume-profit, analisis varians, </a:t>
            </a:r>
            <a:endParaRPr lang="en-US" sz="2800" dirty="0"/>
          </a:p>
        </p:txBody>
      </p:sp>
      <p:pic>
        <p:nvPicPr>
          <p:cNvPr id="6" name="Object 5"/>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99075" y="2081799"/>
            <a:ext cx="4294701" cy="1199850"/>
          </a:xfrm>
          <a:prstGeom prst="rect">
            <a:avLst/>
          </a:prstGeom>
        </p:spPr>
      </p:pic>
      <p:sp>
        <p:nvSpPr>
          <p:cNvPr id="7" name="Object 6"/>
          <p:cNvSpPr/>
          <p:nvPr/>
        </p:nvSpPr>
        <p:spPr>
          <a:xfrm>
            <a:off x="7737128" y="2483340"/>
            <a:ext cx="3666208" cy="291233"/>
          </a:xfrm>
          <a:prstGeom prst="rect">
            <a:avLst/>
          </a:prstGeom>
          <a:noFill/>
        </p:spPr>
        <p:txBody>
          <a:bodyPr wrap="square" lIns="0" tIns="0" rIns="0" bIns="0" rtlCol="0" anchor="t"/>
          <a:lstStyle/>
          <a:p>
            <a:pPr algn="ctr">
              <a:lnSpc>
                <a:spcPts val="2294"/>
              </a:lnSpc>
              <a:buNone/>
            </a:pPr>
            <a:r>
              <a:rPr lang="en-US" sz="1800" kern="0" spc="18" dirty="0">
                <a:solidFill>
                  <a:srgbClr val="000000"/>
                </a:solidFill>
                <a:latin typeface="Roboto" pitchFamily="34" charset="0"/>
                <a:ea typeface="Roboto" pitchFamily="34" charset="-122"/>
                <a:cs typeface="Roboto" pitchFamily="34" charset="-120"/>
              </a:rPr>
              <a:t>Pelaporan Informasi Biaya</a:t>
            </a:r>
            <a:endParaRPr lang="en-US" dirty="0"/>
          </a:p>
        </p:txBody>
      </p:sp>
      <p:sp>
        <p:nvSpPr>
          <p:cNvPr id="8" name="Object 7"/>
          <p:cNvSpPr/>
          <p:nvPr/>
        </p:nvSpPr>
        <p:spPr>
          <a:xfrm>
            <a:off x="7322895" y="3351008"/>
            <a:ext cx="4869106" cy="3386719"/>
          </a:xfrm>
          <a:prstGeom prst="rect">
            <a:avLst/>
          </a:prstGeom>
          <a:noFill/>
        </p:spPr>
        <p:txBody>
          <a:bodyPr wrap="square" lIns="0" tIns="0" rIns="0" bIns="0" rtlCol="0" anchor="t"/>
          <a:lstStyle/>
          <a:p>
            <a:pPr algn="l">
              <a:buNone/>
            </a:pPr>
            <a:r>
              <a:rPr lang="en-US" sz="3200" kern="0" spc="15" dirty="0">
                <a:solidFill>
                  <a:srgbClr val="FFFFFF">
                    <a:alpha val="80000"/>
                  </a:srgbClr>
                </a:solidFill>
                <a:latin typeface="Roboto" pitchFamily="34" charset="0"/>
                <a:ea typeface="Roboto" pitchFamily="34" charset="-122"/>
                <a:cs typeface="Roboto" pitchFamily="34" charset="-120"/>
              </a:rPr>
              <a:t>Penyajian informasi </a:t>
            </a:r>
            <a:r>
              <a:rPr lang="en-US" sz="3200" kern="0" spc="15" dirty="0" err="1">
                <a:solidFill>
                  <a:srgbClr val="FFFFFF">
                    <a:alpha val="80000"/>
                  </a:srgbClr>
                </a:solidFill>
                <a:latin typeface="Roboto" pitchFamily="34" charset="0"/>
                <a:ea typeface="Roboto" pitchFamily="34" charset="-122"/>
                <a:cs typeface="Roboto" pitchFamily="34" charset="-120"/>
              </a:rPr>
              <a:t>biaya</a:t>
            </a:r>
            <a:r>
              <a:rPr lang="en-US" sz="3200" kern="0" spc="15" dirty="0">
                <a:solidFill>
                  <a:srgbClr val="FFFFFF">
                    <a:alpha val="80000"/>
                  </a:srgbClr>
                </a:solidFill>
                <a:latin typeface="Roboto" pitchFamily="34" charset="0"/>
                <a:ea typeface="Roboto" pitchFamily="34" charset="-122"/>
                <a:cs typeface="Roboto" pitchFamily="34" charset="-120"/>
              </a:rPr>
              <a:t> </a:t>
            </a:r>
            <a:r>
              <a:rPr lang="en-US" sz="3200" kern="0" spc="15" dirty="0" err="1">
                <a:solidFill>
                  <a:srgbClr val="FFFFFF">
                    <a:alpha val="80000"/>
                  </a:srgbClr>
                </a:solidFill>
                <a:latin typeface="Roboto" pitchFamily="34" charset="0"/>
                <a:ea typeface="Roboto" pitchFamily="34" charset="-122"/>
                <a:cs typeface="Roboto" pitchFamily="34" charset="-120"/>
              </a:rPr>
              <a:t>dlm</a:t>
            </a:r>
            <a:r>
              <a:rPr lang="en-US" sz="3200" kern="0" spc="15" dirty="0">
                <a:solidFill>
                  <a:srgbClr val="FFFFFF">
                    <a:alpha val="80000"/>
                  </a:srgbClr>
                </a:solidFill>
                <a:latin typeface="Roboto" pitchFamily="34" charset="0"/>
                <a:ea typeface="Roboto" pitchFamily="34" charset="-122"/>
                <a:cs typeface="Roboto" pitchFamily="34" charset="-120"/>
              </a:rPr>
              <a:t> bentuk </a:t>
            </a:r>
            <a:r>
              <a:rPr lang="en-US" sz="3200" kern="0" spc="15" dirty="0" err="1">
                <a:solidFill>
                  <a:srgbClr val="FFFFFF">
                    <a:alpha val="80000"/>
                  </a:srgbClr>
                </a:solidFill>
                <a:latin typeface="Roboto" pitchFamily="34" charset="0"/>
                <a:ea typeface="Roboto" pitchFamily="34" charset="-122"/>
                <a:cs typeface="Roboto" pitchFamily="34" charset="-120"/>
              </a:rPr>
              <a:t>laporan</a:t>
            </a:r>
            <a:r>
              <a:rPr lang="en-US" sz="3200" kern="0" spc="15" dirty="0">
                <a:solidFill>
                  <a:srgbClr val="FFFFFF">
                    <a:alpha val="80000"/>
                  </a:srgbClr>
                </a:solidFill>
                <a:latin typeface="Roboto" pitchFamily="34" charset="0"/>
                <a:ea typeface="Roboto" pitchFamily="34" charset="-122"/>
                <a:cs typeface="Roboto" pitchFamily="34" charset="-120"/>
              </a:rPr>
              <a:t> </a:t>
            </a:r>
            <a:r>
              <a:rPr lang="en-US" sz="3200" kern="0" spc="15" dirty="0" err="1">
                <a:solidFill>
                  <a:srgbClr val="FFFFFF">
                    <a:alpha val="80000"/>
                  </a:srgbClr>
                </a:solidFill>
                <a:latin typeface="Roboto" pitchFamily="34" charset="0"/>
                <a:ea typeface="Roboto" pitchFamily="34" charset="-122"/>
                <a:cs typeface="Roboto" pitchFamily="34" charset="-120"/>
              </a:rPr>
              <a:t>yg</a:t>
            </a:r>
            <a:r>
              <a:rPr lang="en-US" sz="3200" kern="0" spc="15" dirty="0">
                <a:solidFill>
                  <a:srgbClr val="FFFFFF">
                    <a:alpha val="80000"/>
                  </a:srgbClr>
                </a:solidFill>
                <a:latin typeface="Roboto" pitchFamily="34" charset="0"/>
                <a:ea typeface="Roboto" pitchFamily="34" charset="-122"/>
                <a:cs typeface="Roboto" pitchFamily="34" charset="-120"/>
              </a:rPr>
              <a:t> </a:t>
            </a:r>
            <a:r>
              <a:rPr lang="en-US" sz="3200" kern="0" spc="15" dirty="0" err="1">
                <a:solidFill>
                  <a:srgbClr val="FFFFFF">
                    <a:alpha val="80000"/>
                  </a:srgbClr>
                </a:solidFill>
                <a:latin typeface="Roboto" pitchFamily="34" charset="0"/>
                <a:ea typeface="Roboto" pitchFamily="34" charset="-122"/>
                <a:cs typeface="Roboto" pitchFamily="34" charset="-120"/>
              </a:rPr>
              <a:t>dpt</a:t>
            </a:r>
            <a:r>
              <a:rPr lang="en-US" sz="3200" kern="0" spc="15" dirty="0">
                <a:solidFill>
                  <a:srgbClr val="FFFFFF">
                    <a:alpha val="80000"/>
                  </a:srgbClr>
                </a:solidFill>
                <a:latin typeface="Roboto" pitchFamily="34" charset="0"/>
                <a:ea typeface="Roboto" pitchFamily="34" charset="-122"/>
                <a:cs typeface="Roboto" pitchFamily="34" charset="-120"/>
              </a:rPr>
              <a:t> dimanfaatkan oleh </a:t>
            </a:r>
            <a:r>
              <a:rPr lang="en-US" sz="3200" kern="0" spc="15" dirty="0" err="1">
                <a:solidFill>
                  <a:srgbClr val="FFFFFF">
                    <a:alpha val="80000"/>
                  </a:srgbClr>
                </a:solidFill>
                <a:latin typeface="Roboto" pitchFamily="34" charset="0"/>
                <a:ea typeface="Roboto" pitchFamily="34" charset="-122"/>
                <a:cs typeface="Roboto" pitchFamily="34" charset="-120"/>
              </a:rPr>
              <a:t>manajemen</a:t>
            </a:r>
            <a:r>
              <a:rPr lang="en-US" sz="3200" kern="0" spc="15" dirty="0">
                <a:solidFill>
                  <a:srgbClr val="FFFFFF">
                    <a:alpha val="80000"/>
                  </a:srgbClr>
                </a:solidFill>
                <a:latin typeface="Roboto" pitchFamily="34" charset="0"/>
                <a:ea typeface="Roboto" pitchFamily="34" charset="-122"/>
                <a:cs typeface="Roboto" pitchFamily="34" charset="-120"/>
              </a:rPr>
              <a:t> </a:t>
            </a:r>
            <a:r>
              <a:rPr lang="en-US" sz="3200" kern="0" spc="15" dirty="0" err="1">
                <a:solidFill>
                  <a:srgbClr val="FFFFFF">
                    <a:alpha val="80000"/>
                  </a:srgbClr>
                </a:solidFill>
                <a:latin typeface="Roboto" pitchFamily="34" charset="0"/>
                <a:ea typeface="Roboto" pitchFamily="34" charset="-122"/>
                <a:cs typeface="Roboto" pitchFamily="34" charset="-120"/>
              </a:rPr>
              <a:t>utk</a:t>
            </a:r>
            <a:r>
              <a:rPr lang="en-US" sz="3200" kern="0" spc="15" dirty="0">
                <a:solidFill>
                  <a:srgbClr val="FFFFFF">
                    <a:alpha val="80000"/>
                  </a:srgbClr>
                </a:solidFill>
                <a:latin typeface="Roboto" pitchFamily="34" charset="0"/>
                <a:ea typeface="Roboto" pitchFamily="34" charset="-122"/>
                <a:cs typeface="Roboto" pitchFamily="34" charset="-120"/>
              </a:rPr>
              <a:t> perencanaan, pengendalian, &amp; </a:t>
            </a:r>
            <a:r>
              <a:rPr lang="en-US" sz="3200" kern="0" spc="15" dirty="0" err="1">
                <a:solidFill>
                  <a:srgbClr val="FFFFFF">
                    <a:alpha val="80000"/>
                  </a:srgbClr>
                </a:solidFill>
                <a:latin typeface="Roboto" pitchFamily="34" charset="0"/>
                <a:ea typeface="Roboto" pitchFamily="34" charset="-122"/>
                <a:cs typeface="Roboto" pitchFamily="34" charset="-120"/>
              </a:rPr>
              <a:t>pengambilan</a:t>
            </a:r>
            <a:r>
              <a:rPr lang="en-US" sz="3200" kern="0" spc="15" dirty="0">
                <a:solidFill>
                  <a:srgbClr val="FFFFFF">
                    <a:alpha val="80000"/>
                  </a:srgbClr>
                </a:solidFill>
                <a:latin typeface="Roboto" pitchFamily="34" charset="0"/>
                <a:ea typeface="Roboto" pitchFamily="34" charset="-122"/>
                <a:cs typeface="Roboto" pitchFamily="34" charset="-120"/>
              </a:rPr>
              <a:t> </a:t>
            </a:r>
            <a:r>
              <a:rPr lang="en-US" sz="3200" kern="0" spc="15" dirty="0" err="1">
                <a:solidFill>
                  <a:srgbClr val="FFFFFF">
                    <a:alpha val="80000"/>
                  </a:srgbClr>
                </a:solidFill>
                <a:latin typeface="Roboto" pitchFamily="34" charset="0"/>
                <a:ea typeface="Roboto" pitchFamily="34" charset="-122"/>
                <a:cs typeface="Roboto" pitchFamily="34" charset="-120"/>
              </a:rPr>
              <a:t>keputusan</a:t>
            </a:r>
            <a:endParaRPr lang="en-US" sz="3200" dirty="0"/>
          </a:p>
        </p:txBody>
      </p:sp>
      <p:sp>
        <p:nvSpPr>
          <p:cNvPr id="9" name="Object 8"/>
          <p:cNvSpPr/>
          <p:nvPr/>
        </p:nvSpPr>
        <p:spPr>
          <a:xfrm>
            <a:off x="11769957" y="6495061"/>
            <a:ext cx="228543"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2">
    <p:bg>
      <p:bgPr>
        <a:solidFill>
          <a:srgbClr val="000000"/>
        </a:solidFill>
        <a:effectLst/>
      </p:bgPr>
    </p:bg>
    <p:spTree>
      <p:nvGrpSpPr>
        <p:cNvPr id="1" name=""/>
        <p:cNvGrpSpPr/>
        <p:nvPr/>
      </p:nvGrpSpPr>
      <p:grpSpPr>
        <a:xfrm>
          <a:off x="0" y="0"/>
          <a:ext cx="0" cy="0"/>
          <a:chOff x="0" y="0"/>
          <a:chExt cx="0" cy="0"/>
        </a:xfrm>
      </p:grpSpPr>
      <p:sp>
        <p:nvSpPr>
          <p:cNvPr id="2" name="Object 1"/>
          <p:cNvSpPr/>
          <p:nvPr/>
        </p:nvSpPr>
        <p:spPr>
          <a:xfrm>
            <a:off x="5982109" y="476131"/>
            <a:ext cx="5730712" cy="5904024"/>
          </a:xfrm>
          <a:prstGeom prst="rect">
            <a:avLst/>
          </a:prstGeom>
          <a:solidFill>
            <a:srgbClr val="00A0B0"/>
          </a:solidFill>
        </p:spPr>
        <p:txBody>
          <a:bodyPr/>
          <a:lstStyle/>
          <a:p>
            <a:endParaRPr lang="en-US"/>
          </a:p>
        </p:txBody>
      </p:sp>
      <p:pic>
        <p:nvPicPr>
          <p:cNvPr id="3" name="Object 2" descr="HNP2rhaOs0U"/>
          <p:cNvPicPr>
            <a:picLocks noChangeAspect="1"/>
          </p:cNvPicPr>
          <p:nvPr/>
        </p:nvPicPr>
        <p:blipFill>
          <a:blip r:embed="rId3"/>
          <a:srcRect l="22713" r="22713"/>
          <a:stretch/>
        </p:blipFill>
        <p:spPr>
          <a:xfrm>
            <a:off x="5982109" y="476131"/>
            <a:ext cx="5730712" cy="5904024"/>
          </a:xfrm>
          <a:prstGeom prst="rect">
            <a:avLst/>
          </a:prstGeom>
        </p:spPr>
      </p:pic>
      <p:sp>
        <p:nvSpPr>
          <p:cNvPr id="4" name="Object 3"/>
          <p:cNvSpPr/>
          <p:nvPr/>
        </p:nvSpPr>
        <p:spPr>
          <a:xfrm>
            <a:off x="524696" y="1072247"/>
            <a:ext cx="5425988" cy="4719410"/>
          </a:xfrm>
          <a:prstGeom prst="rect">
            <a:avLst/>
          </a:prstGeom>
          <a:noFill/>
        </p:spPr>
        <p:txBody>
          <a:bodyPr wrap="square" lIns="0" tIns="0" rIns="0" bIns="0" rtlCol="0" anchor="ctr"/>
          <a:lstStyle/>
          <a:p>
            <a:pPr algn="l">
              <a:lnSpc>
                <a:spcPts val="3098"/>
              </a:lnSpc>
              <a:buNone/>
            </a:pPr>
            <a:r>
              <a:rPr lang="en-US" sz="2430" kern="0" spc="24" dirty="0">
                <a:solidFill>
                  <a:srgbClr val="FFFFFF"/>
                </a:solidFill>
                <a:latin typeface="Roboto" pitchFamily="34" charset="0"/>
                <a:ea typeface="Roboto" pitchFamily="34" charset="-122"/>
                <a:cs typeface="Roboto" pitchFamily="34" charset="-120"/>
              </a:rPr>
              <a:t>Akuntansi biaya merupakan bagian integral dari akuntansi keuangan yang berperan penting dalam menyediakan informasi biaya bagi manajemen dalam pengambilan keputusan dan evaluasi kinerja internal perusahaan. Pemahaman terhadap konsep, objek, dan sistem informasi akuntansi biaya akan membantu organisasi dalam mengelola dan mengendalikan biaya secar</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A32F93D-46B2-75F5-C027-92ECBC31D59F}"/>
            </a:ext>
          </a:extLst>
        </p:cNvPr>
        <p:cNvGrpSpPr/>
        <p:nvPr/>
      </p:nvGrpSpPr>
      <p:grpSpPr>
        <a:xfrm>
          <a:off x="0" y="0"/>
          <a:ext cx="0" cy="0"/>
          <a:chOff x="0" y="0"/>
          <a:chExt cx="0" cy="0"/>
        </a:xfrm>
      </p:grpSpPr>
      <p:sp>
        <p:nvSpPr>
          <p:cNvPr id="5" name="Object 4">
            <a:extLst>
              <a:ext uri="{FF2B5EF4-FFF2-40B4-BE49-F238E27FC236}">
                <a16:creationId xmlns:a16="http://schemas.microsoft.com/office/drawing/2014/main" id="{D2A684B1-9DFF-F6C3-3D20-E235365CF9B4}"/>
              </a:ext>
            </a:extLst>
          </p:cNvPr>
          <p:cNvSpPr/>
          <p:nvPr/>
        </p:nvSpPr>
        <p:spPr>
          <a:xfrm>
            <a:off x="203200" y="190500"/>
            <a:ext cx="4991100" cy="6466332"/>
          </a:xfrm>
          <a:prstGeom prst="rect">
            <a:avLst/>
          </a:prstGeom>
          <a:noFill/>
        </p:spPr>
        <p:txBody>
          <a:bodyPr wrap="square" lIns="0" tIns="0" rIns="0" bIns="0" rtlCol="0" anchor="ctr"/>
          <a:lstStyle/>
          <a:p>
            <a:pPr algn="l">
              <a:lnSpc>
                <a:spcPts val="2939"/>
              </a:lnSpc>
              <a:spcBef>
                <a:spcPts val="189"/>
              </a:spcBef>
              <a:buNone/>
            </a:pPr>
            <a:endParaRPr lang="en-US" sz="2306" kern="0" spc="23" dirty="0">
              <a:solidFill>
                <a:srgbClr val="000000"/>
              </a:solidFill>
              <a:latin typeface="Roboto" pitchFamily="34" charset="0"/>
              <a:ea typeface="Roboto" pitchFamily="34" charset="-122"/>
              <a:cs typeface="Roboto" pitchFamily="34" charset="-120"/>
            </a:endParaRPr>
          </a:p>
          <a:p>
            <a:pPr algn="l">
              <a:spcBef>
                <a:spcPts val="189"/>
              </a:spcBef>
              <a:buNone/>
            </a:pPr>
            <a:r>
              <a:rPr lang="en-US" sz="3200" kern="0" spc="23" dirty="0">
                <a:solidFill>
                  <a:srgbClr val="000000"/>
                </a:solidFill>
                <a:latin typeface="Roboto" pitchFamily="34" charset="0"/>
                <a:ea typeface="Roboto" pitchFamily="34" charset="-122"/>
                <a:cs typeface="Roboto" pitchFamily="34" charset="-120"/>
              </a:rPr>
              <a:t>Bab 1 </a:t>
            </a:r>
            <a:r>
              <a:rPr lang="en-US" sz="3200" kern="0" spc="23" dirty="0" err="1">
                <a:solidFill>
                  <a:srgbClr val="000000"/>
                </a:solidFill>
                <a:latin typeface="Roboto" pitchFamily="34" charset="0"/>
                <a:ea typeface="Roboto" pitchFamily="34" charset="-122"/>
                <a:cs typeface="Roboto" pitchFamily="34" charset="-120"/>
              </a:rPr>
              <a:t>akan</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membahas</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mengenai</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pengertian</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akuntansi</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biaya</a:t>
            </a:r>
            <a:r>
              <a:rPr lang="en-US" sz="3200" kern="0" spc="23" dirty="0">
                <a:solidFill>
                  <a:srgbClr val="000000"/>
                </a:solidFill>
                <a:latin typeface="Roboto" pitchFamily="34" charset="0"/>
                <a:ea typeface="Roboto" pitchFamily="34" charset="-122"/>
                <a:cs typeface="Roboto" pitchFamily="34" charset="-120"/>
              </a:rPr>
              <a:t> &amp; </a:t>
            </a:r>
            <a:r>
              <a:rPr lang="en-US" sz="3200" kern="0" spc="23" dirty="0" err="1">
                <a:solidFill>
                  <a:srgbClr val="000000"/>
                </a:solidFill>
                <a:latin typeface="Roboto" pitchFamily="34" charset="0"/>
                <a:ea typeface="Roboto" pitchFamily="34" charset="-122"/>
                <a:cs typeface="Roboto" pitchFamily="34" charset="-120"/>
              </a:rPr>
              <a:t>akuntansi</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keuangan</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hubungan</a:t>
            </a:r>
            <a:r>
              <a:rPr lang="en-US" sz="3200" kern="0" spc="23" dirty="0">
                <a:solidFill>
                  <a:srgbClr val="000000"/>
                </a:solidFill>
                <a:latin typeface="Roboto" pitchFamily="34" charset="0"/>
                <a:ea typeface="Roboto" pitchFamily="34" charset="-122"/>
                <a:cs typeface="Roboto" pitchFamily="34" charset="-120"/>
              </a:rPr>
              <a:t> &amp; </a:t>
            </a:r>
            <a:r>
              <a:rPr lang="en-US" sz="3200" kern="0" spc="23" dirty="0" err="1">
                <a:solidFill>
                  <a:srgbClr val="000000"/>
                </a:solidFill>
                <a:latin typeface="Roboto" pitchFamily="34" charset="0"/>
                <a:ea typeface="Roboto" pitchFamily="34" charset="-122"/>
                <a:cs typeface="Roboto" pitchFamily="34" charset="-120"/>
              </a:rPr>
              <a:t>perbedaan</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akuntansi</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biaya</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dgn</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akuntansi</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keuangan</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peranan</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akuntansi</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biaya</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konsep</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biaya</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objek</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biaya</a:t>
            </a:r>
            <a:r>
              <a:rPr lang="en-US" sz="3200" kern="0" spc="23" dirty="0">
                <a:solidFill>
                  <a:srgbClr val="000000"/>
                </a:solidFill>
                <a:latin typeface="Roboto" pitchFamily="34" charset="0"/>
                <a:ea typeface="Roboto" pitchFamily="34" charset="-122"/>
                <a:cs typeface="Roboto" pitchFamily="34" charset="-120"/>
              </a:rPr>
              <a:t>, &amp; </a:t>
            </a:r>
            <a:r>
              <a:rPr lang="en-US" sz="3200" kern="0" spc="23" dirty="0" err="1">
                <a:solidFill>
                  <a:srgbClr val="000000"/>
                </a:solidFill>
                <a:latin typeface="Roboto" pitchFamily="34" charset="0"/>
                <a:ea typeface="Roboto" pitchFamily="34" charset="-122"/>
                <a:cs typeface="Roboto" pitchFamily="34" charset="-120"/>
              </a:rPr>
              <a:t>penelusuran</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biaya</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sistem</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informasi</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akuntansi</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biaya</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pemrosesan</a:t>
            </a:r>
            <a:r>
              <a:rPr lang="en-US" sz="3200" kern="0" spc="23" dirty="0">
                <a:solidFill>
                  <a:srgbClr val="000000"/>
                </a:solidFill>
                <a:latin typeface="Roboto" pitchFamily="34" charset="0"/>
                <a:ea typeface="Roboto" pitchFamily="34" charset="-122"/>
                <a:cs typeface="Roboto" pitchFamily="34" charset="-120"/>
              </a:rPr>
              <a:t> data, </a:t>
            </a:r>
            <a:r>
              <a:rPr lang="en-US" sz="3200" kern="0" spc="23" dirty="0" err="1">
                <a:solidFill>
                  <a:srgbClr val="000000"/>
                </a:solidFill>
                <a:latin typeface="Roboto" pitchFamily="34" charset="0"/>
                <a:ea typeface="Roboto" pitchFamily="34" charset="-122"/>
                <a:cs typeface="Roboto" pitchFamily="34" charset="-120"/>
              </a:rPr>
              <a:t>penggunaan</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biaya</a:t>
            </a:r>
            <a:r>
              <a:rPr lang="en-US" sz="3200" kern="0" spc="23" dirty="0">
                <a:solidFill>
                  <a:srgbClr val="000000"/>
                </a:solidFill>
                <a:latin typeface="Roboto" pitchFamily="34" charset="0"/>
                <a:ea typeface="Roboto" pitchFamily="34" charset="-122"/>
                <a:cs typeface="Roboto" pitchFamily="34" charset="-120"/>
              </a:rPr>
              <a:t> &amp; </a:t>
            </a:r>
            <a:r>
              <a:rPr lang="en-US" sz="3200" kern="0" spc="23" dirty="0" err="1">
                <a:solidFill>
                  <a:srgbClr val="000000"/>
                </a:solidFill>
                <a:latin typeface="Roboto" pitchFamily="34" charset="0"/>
                <a:ea typeface="Roboto" pitchFamily="34" charset="-122"/>
                <a:cs typeface="Roboto" pitchFamily="34" charset="-120"/>
              </a:rPr>
              <a:t>klasifikasi</a:t>
            </a:r>
            <a:r>
              <a:rPr lang="en-US" sz="3200" kern="0" spc="23" dirty="0">
                <a:solidFill>
                  <a:srgbClr val="000000"/>
                </a:solidFill>
                <a:latin typeface="Roboto" pitchFamily="34" charset="0"/>
                <a:ea typeface="Roboto" pitchFamily="34" charset="-122"/>
                <a:cs typeface="Roboto" pitchFamily="34" charset="-120"/>
              </a:rPr>
              <a:t> </a:t>
            </a:r>
            <a:r>
              <a:rPr lang="en-US" sz="3200" kern="0" spc="23" dirty="0" err="1">
                <a:solidFill>
                  <a:srgbClr val="000000"/>
                </a:solidFill>
                <a:latin typeface="Roboto" pitchFamily="34" charset="0"/>
                <a:ea typeface="Roboto" pitchFamily="34" charset="-122"/>
                <a:cs typeface="Roboto" pitchFamily="34" charset="-120"/>
              </a:rPr>
              <a:t>biaya</a:t>
            </a:r>
            <a:endParaRPr lang="en-US" sz="3200" kern="0" spc="23" dirty="0">
              <a:solidFill>
                <a:srgbClr val="000000"/>
              </a:solidFill>
              <a:latin typeface="Roboto" pitchFamily="34" charset="0"/>
              <a:ea typeface="Roboto" pitchFamily="34" charset="-122"/>
              <a:cs typeface="Roboto" pitchFamily="34" charset="-120"/>
            </a:endParaRPr>
          </a:p>
          <a:p>
            <a:pPr algn="l">
              <a:lnSpc>
                <a:spcPts val="2939"/>
              </a:lnSpc>
              <a:spcBef>
                <a:spcPts val="189"/>
              </a:spcBef>
              <a:buNone/>
            </a:pPr>
            <a:endParaRPr lang="en-US" sz="2306" kern="0" spc="23" dirty="0">
              <a:solidFill>
                <a:srgbClr val="000000"/>
              </a:solidFill>
              <a:latin typeface="Roboto" pitchFamily="34" charset="0"/>
              <a:ea typeface="Roboto" pitchFamily="34" charset="-122"/>
              <a:cs typeface="Roboto" pitchFamily="34" charset="-120"/>
            </a:endParaRPr>
          </a:p>
        </p:txBody>
      </p:sp>
      <p:pic>
        <p:nvPicPr>
          <p:cNvPr id="2" name="Picture 1">
            <a:extLst>
              <a:ext uri="{FF2B5EF4-FFF2-40B4-BE49-F238E27FC236}">
                <a16:creationId xmlns:a16="http://schemas.microsoft.com/office/drawing/2014/main" id="{8B664C11-C570-251C-B7A8-0E73A871D3E8}"/>
              </a:ext>
            </a:extLst>
          </p:cNvPr>
          <p:cNvPicPr>
            <a:picLocks noChangeAspect="1"/>
          </p:cNvPicPr>
          <p:nvPr/>
        </p:nvPicPr>
        <p:blipFill>
          <a:blip r:embed="rId3"/>
          <a:stretch>
            <a:fillRect/>
          </a:stretch>
        </p:blipFill>
        <p:spPr>
          <a:xfrm>
            <a:off x="5613400" y="20065"/>
            <a:ext cx="6578600" cy="6837935"/>
          </a:xfrm>
          <a:prstGeom prst="rect">
            <a:avLst/>
          </a:prstGeom>
        </p:spPr>
      </p:pic>
    </p:spTree>
    <p:extLst>
      <p:ext uri="{BB962C8B-B14F-4D97-AF65-F5344CB8AC3E}">
        <p14:creationId xmlns:p14="http://schemas.microsoft.com/office/powerpoint/2010/main" val="1500542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5CDA504-6445-5AE8-0713-178547783DA2}"/>
            </a:ext>
          </a:extLst>
        </p:cNvPr>
        <p:cNvGrpSpPr/>
        <p:nvPr/>
      </p:nvGrpSpPr>
      <p:grpSpPr>
        <a:xfrm>
          <a:off x="0" y="0"/>
          <a:ext cx="0" cy="0"/>
          <a:chOff x="0" y="0"/>
          <a:chExt cx="0" cy="0"/>
        </a:xfrm>
      </p:grpSpPr>
      <p:sp>
        <p:nvSpPr>
          <p:cNvPr id="2" name="Object 1">
            <a:extLst>
              <a:ext uri="{FF2B5EF4-FFF2-40B4-BE49-F238E27FC236}">
                <a16:creationId xmlns:a16="http://schemas.microsoft.com/office/drawing/2014/main" id="{96B50BF5-66F2-1745-A1C9-754163C6AA61}"/>
              </a:ext>
            </a:extLst>
          </p:cNvPr>
          <p:cNvSpPr/>
          <p:nvPr/>
        </p:nvSpPr>
        <p:spPr>
          <a:xfrm>
            <a:off x="476131" y="476131"/>
            <a:ext cx="4400669" cy="5904024"/>
          </a:xfrm>
          <a:prstGeom prst="rect">
            <a:avLst/>
          </a:prstGeom>
          <a:solidFill>
            <a:srgbClr val="00A0B0"/>
          </a:solidFill>
        </p:spPr>
        <p:txBody>
          <a:bodyPr/>
          <a:lstStyle/>
          <a:p>
            <a:endParaRPr lang="en-US"/>
          </a:p>
        </p:txBody>
      </p:sp>
      <p:pic>
        <p:nvPicPr>
          <p:cNvPr id="3" name="Object 2" descr="accounting financial statements">
            <a:extLst>
              <a:ext uri="{FF2B5EF4-FFF2-40B4-BE49-F238E27FC236}">
                <a16:creationId xmlns:a16="http://schemas.microsoft.com/office/drawing/2014/main" id="{659757BD-F978-383F-212B-1800825F0746}"/>
              </a:ext>
            </a:extLst>
          </p:cNvPr>
          <p:cNvPicPr>
            <a:picLocks noChangeAspect="1"/>
          </p:cNvPicPr>
          <p:nvPr/>
        </p:nvPicPr>
        <p:blipFill>
          <a:blip r:embed="rId3"/>
          <a:srcRect l="16038" r="16038"/>
          <a:stretch/>
        </p:blipFill>
        <p:spPr>
          <a:xfrm>
            <a:off x="476131" y="476131"/>
            <a:ext cx="4400669" cy="5904024"/>
          </a:xfrm>
          <a:prstGeom prst="rect">
            <a:avLst/>
          </a:prstGeom>
        </p:spPr>
      </p:pic>
      <p:sp>
        <p:nvSpPr>
          <p:cNvPr id="4" name="Object 3">
            <a:extLst>
              <a:ext uri="{FF2B5EF4-FFF2-40B4-BE49-F238E27FC236}">
                <a16:creationId xmlns:a16="http://schemas.microsoft.com/office/drawing/2014/main" id="{56EA715A-1F13-DABF-0002-2766D542DA48}"/>
              </a:ext>
            </a:extLst>
          </p:cNvPr>
          <p:cNvSpPr/>
          <p:nvPr/>
        </p:nvSpPr>
        <p:spPr>
          <a:xfrm>
            <a:off x="5346701" y="277289"/>
            <a:ext cx="6232614" cy="863067"/>
          </a:xfrm>
          <a:prstGeom prst="rect">
            <a:avLst/>
          </a:prstGeom>
          <a:noFill/>
        </p:spPr>
        <p:txBody>
          <a:bodyPr wrap="square" lIns="0" tIns="0" rIns="0" bIns="0" rtlCol="0" anchor="ctr"/>
          <a:lstStyle/>
          <a:p>
            <a:pPr algn="ctr">
              <a:lnSpc>
                <a:spcPts val="3399"/>
              </a:lnSpc>
              <a:buNone/>
            </a:pPr>
            <a:r>
              <a:rPr lang="en-US" sz="3000" b="1" dirty="0">
                <a:solidFill>
                  <a:srgbClr val="000000"/>
                </a:solidFill>
                <a:latin typeface="Roboto" pitchFamily="34" charset="0"/>
                <a:ea typeface="Roboto" pitchFamily="34" charset="-122"/>
                <a:cs typeface="Roboto" pitchFamily="34" charset="-120"/>
              </a:rPr>
              <a:t>Pengertian Akuntansi </a:t>
            </a:r>
            <a:r>
              <a:rPr lang="en-US" sz="3000" b="1" dirty="0" err="1">
                <a:solidFill>
                  <a:srgbClr val="000000"/>
                </a:solidFill>
                <a:latin typeface="Roboto" pitchFamily="34" charset="0"/>
                <a:ea typeface="Roboto" pitchFamily="34" charset="-122"/>
                <a:cs typeface="Roboto" pitchFamily="34" charset="-120"/>
              </a:rPr>
              <a:t>Biaya</a:t>
            </a:r>
            <a:r>
              <a:rPr lang="en-US" sz="3000" b="1" dirty="0">
                <a:solidFill>
                  <a:srgbClr val="000000"/>
                </a:solidFill>
                <a:latin typeface="Roboto" pitchFamily="34" charset="0"/>
                <a:ea typeface="Roboto" pitchFamily="34" charset="-122"/>
                <a:cs typeface="Roboto" pitchFamily="34" charset="-120"/>
              </a:rPr>
              <a:t> &amp; Akuntansi Keuangan</a:t>
            </a:r>
            <a:endParaRPr lang="en-US" dirty="0"/>
          </a:p>
        </p:txBody>
      </p:sp>
      <p:sp>
        <p:nvSpPr>
          <p:cNvPr id="5" name="Object 4">
            <a:extLst>
              <a:ext uri="{FF2B5EF4-FFF2-40B4-BE49-F238E27FC236}">
                <a16:creationId xmlns:a16="http://schemas.microsoft.com/office/drawing/2014/main" id="{AA38588E-A14C-711B-50B2-FFB73A0B5E10}"/>
              </a:ext>
            </a:extLst>
          </p:cNvPr>
          <p:cNvSpPr/>
          <p:nvPr/>
        </p:nvSpPr>
        <p:spPr>
          <a:xfrm>
            <a:off x="5157485" y="1140356"/>
            <a:ext cx="6818615" cy="4799669"/>
          </a:xfrm>
          <a:prstGeom prst="rect">
            <a:avLst/>
          </a:prstGeom>
          <a:noFill/>
        </p:spPr>
        <p:txBody>
          <a:bodyPr wrap="square" lIns="0" tIns="0" rIns="0" bIns="0" rtlCol="0" anchor="ctr"/>
          <a:lstStyle/>
          <a:p>
            <a:pPr algn="l">
              <a:lnSpc>
                <a:spcPts val="2939"/>
              </a:lnSpc>
              <a:spcBef>
                <a:spcPts val="189"/>
              </a:spcBef>
              <a:buNone/>
            </a:pPr>
            <a:r>
              <a:rPr lang="en-US" sz="3100" kern="0" spc="23" dirty="0">
                <a:solidFill>
                  <a:srgbClr val="000000"/>
                </a:solidFill>
                <a:latin typeface="Roboto" pitchFamily="34" charset="0"/>
                <a:ea typeface="Roboto" pitchFamily="34" charset="-122"/>
                <a:cs typeface="Roboto" pitchFamily="34" charset="-120"/>
              </a:rPr>
              <a:t>Akuntansi biaya adalah suatu bidang </a:t>
            </a:r>
            <a:r>
              <a:rPr lang="en-US" sz="3100" kern="0" spc="23" dirty="0" err="1">
                <a:solidFill>
                  <a:srgbClr val="000000"/>
                </a:solidFill>
                <a:latin typeface="Roboto" pitchFamily="34" charset="0"/>
                <a:ea typeface="Roboto" pitchFamily="34" charset="-122"/>
                <a:cs typeface="Roboto" pitchFamily="34" charset="-120"/>
              </a:rPr>
              <a:t>akuntansi</a:t>
            </a:r>
            <a:r>
              <a:rPr lang="en-US" sz="3100" kern="0" spc="23" dirty="0">
                <a:solidFill>
                  <a:srgbClr val="000000"/>
                </a:solidFill>
                <a:latin typeface="Roboto" pitchFamily="34" charset="0"/>
                <a:ea typeface="Roboto" pitchFamily="34" charset="-122"/>
                <a:cs typeface="Roboto" pitchFamily="34" charset="-120"/>
              </a:rPr>
              <a:t> </a:t>
            </a:r>
            <a:r>
              <a:rPr lang="en-US" sz="3100" kern="0" spc="23" dirty="0" err="1">
                <a:solidFill>
                  <a:srgbClr val="000000"/>
                </a:solidFill>
                <a:latin typeface="Roboto" pitchFamily="34" charset="0"/>
                <a:ea typeface="Roboto" pitchFamily="34" charset="-122"/>
                <a:cs typeface="Roboto" pitchFamily="34" charset="-120"/>
              </a:rPr>
              <a:t>yg</a:t>
            </a:r>
            <a:r>
              <a:rPr lang="en-US" sz="3100" kern="0" spc="23" dirty="0">
                <a:solidFill>
                  <a:srgbClr val="000000"/>
                </a:solidFill>
                <a:latin typeface="Roboto" pitchFamily="34" charset="0"/>
                <a:ea typeface="Roboto" pitchFamily="34" charset="-122"/>
                <a:cs typeface="Roboto" pitchFamily="34" charset="-120"/>
              </a:rPr>
              <a:t> mempelajari bagaimana cara mencatat, </a:t>
            </a:r>
            <a:r>
              <a:rPr lang="en-US" sz="3100" kern="0" spc="23" dirty="0" err="1">
                <a:solidFill>
                  <a:srgbClr val="000000"/>
                </a:solidFill>
                <a:latin typeface="Roboto" pitchFamily="34" charset="0"/>
                <a:ea typeface="Roboto" pitchFamily="34" charset="-122"/>
                <a:cs typeface="Roboto" pitchFamily="34" charset="-120"/>
              </a:rPr>
              <a:t>mengukur</a:t>
            </a:r>
            <a:r>
              <a:rPr lang="en-US" sz="3100" kern="0" spc="23" dirty="0">
                <a:solidFill>
                  <a:srgbClr val="000000"/>
                </a:solidFill>
                <a:latin typeface="Roboto" pitchFamily="34" charset="0"/>
                <a:ea typeface="Roboto" pitchFamily="34" charset="-122"/>
                <a:cs typeface="Roboto" pitchFamily="34" charset="-120"/>
              </a:rPr>
              <a:t> &amp; melaporkan tentang informasi </a:t>
            </a:r>
            <a:r>
              <a:rPr lang="en-US" sz="3100" kern="0" spc="23" dirty="0" err="1">
                <a:solidFill>
                  <a:srgbClr val="000000"/>
                </a:solidFill>
                <a:latin typeface="Roboto" pitchFamily="34" charset="0"/>
                <a:ea typeface="Roboto" pitchFamily="34" charset="-122"/>
                <a:cs typeface="Roboto" pitchFamily="34" charset="-120"/>
              </a:rPr>
              <a:t>biaya</a:t>
            </a:r>
            <a:r>
              <a:rPr lang="en-US" sz="3100" kern="0" spc="23" dirty="0">
                <a:solidFill>
                  <a:srgbClr val="000000"/>
                </a:solidFill>
                <a:latin typeface="Roboto" pitchFamily="34" charset="0"/>
                <a:ea typeface="Roboto" pitchFamily="34" charset="-122"/>
                <a:cs typeface="Roboto" pitchFamily="34" charset="-120"/>
              </a:rPr>
              <a:t> </a:t>
            </a:r>
            <a:r>
              <a:rPr lang="en-US" sz="3100" kern="0" spc="23" dirty="0" err="1">
                <a:solidFill>
                  <a:srgbClr val="000000"/>
                </a:solidFill>
                <a:latin typeface="Roboto" pitchFamily="34" charset="0"/>
                <a:ea typeface="Roboto" pitchFamily="34" charset="-122"/>
                <a:cs typeface="Roboto" pitchFamily="34" charset="-120"/>
              </a:rPr>
              <a:t>yg</a:t>
            </a:r>
            <a:r>
              <a:rPr lang="en-US" sz="3100" kern="0" spc="23" dirty="0">
                <a:solidFill>
                  <a:srgbClr val="000000"/>
                </a:solidFill>
                <a:latin typeface="Roboto" pitchFamily="34" charset="0"/>
                <a:ea typeface="Roboto" pitchFamily="34" charset="-122"/>
                <a:cs typeface="Roboto" pitchFamily="34" charset="-120"/>
              </a:rPr>
              <a:t> </a:t>
            </a:r>
            <a:r>
              <a:rPr lang="en-US" sz="3100" kern="0" spc="23" dirty="0" err="1">
                <a:solidFill>
                  <a:srgbClr val="000000"/>
                </a:solidFill>
                <a:latin typeface="Roboto" pitchFamily="34" charset="0"/>
                <a:ea typeface="Roboto" pitchFamily="34" charset="-122"/>
                <a:cs typeface="Roboto" pitchFamily="34" charset="-120"/>
              </a:rPr>
              <a:t>digunakan</a:t>
            </a:r>
            <a:endParaRPr lang="en-US" sz="3100" kern="0" spc="23" dirty="0">
              <a:solidFill>
                <a:srgbClr val="000000"/>
              </a:solidFill>
              <a:latin typeface="Roboto" pitchFamily="34" charset="0"/>
              <a:ea typeface="Roboto" pitchFamily="34" charset="-122"/>
              <a:cs typeface="Roboto" pitchFamily="34" charset="-120"/>
            </a:endParaRPr>
          </a:p>
          <a:p>
            <a:pPr algn="l">
              <a:lnSpc>
                <a:spcPts val="2939"/>
              </a:lnSpc>
              <a:spcBef>
                <a:spcPts val="1733"/>
              </a:spcBef>
              <a:buNone/>
            </a:pPr>
            <a:r>
              <a:rPr lang="en-US" sz="3100" kern="0" spc="23" dirty="0">
                <a:solidFill>
                  <a:srgbClr val="000000"/>
                </a:solidFill>
                <a:latin typeface="Roboto" pitchFamily="34" charset="0"/>
                <a:ea typeface="Roboto" pitchFamily="34" charset="-122"/>
                <a:cs typeface="Roboto" pitchFamily="34" charset="-120"/>
              </a:rPr>
              <a:t>Akuntansi keuangan adalah suatu </a:t>
            </a:r>
            <a:r>
              <a:rPr lang="en-US" sz="3100" kern="0" spc="23" dirty="0" err="1">
                <a:solidFill>
                  <a:srgbClr val="000000"/>
                </a:solidFill>
                <a:latin typeface="Roboto" pitchFamily="34" charset="0"/>
                <a:ea typeface="Roboto" pitchFamily="34" charset="-122"/>
                <a:cs typeface="Roboto" pitchFamily="34" charset="-120"/>
              </a:rPr>
              <a:t>ilmu</a:t>
            </a:r>
            <a:r>
              <a:rPr lang="en-US" sz="3100" kern="0" spc="23" dirty="0">
                <a:solidFill>
                  <a:srgbClr val="000000"/>
                </a:solidFill>
                <a:latin typeface="Roboto" pitchFamily="34" charset="0"/>
                <a:ea typeface="Roboto" pitchFamily="34" charset="-122"/>
                <a:cs typeface="Roboto" pitchFamily="34" charset="-120"/>
              </a:rPr>
              <a:t> </a:t>
            </a:r>
            <a:r>
              <a:rPr lang="en-US" sz="3100" kern="0" spc="23" dirty="0" err="1">
                <a:solidFill>
                  <a:srgbClr val="000000"/>
                </a:solidFill>
                <a:latin typeface="Roboto" pitchFamily="34" charset="0"/>
                <a:ea typeface="Roboto" pitchFamily="34" charset="-122"/>
                <a:cs typeface="Roboto" pitchFamily="34" charset="-120"/>
              </a:rPr>
              <a:t>yg</a:t>
            </a:r>
            <a:r>
              <a:rPr lang="en-US" sz="3100" kern="0" spc="23" dirty="0">
                <a:solidFill>
                  <a:srgbClr val="000000"/>
                </a:solidFill>
                <a:latin typeface="Roboto" pitchFamily="34" charset="0"/>
                <a:ea typeface="Roboto" pitchFamily="34" charset="-122"/>
                <a:cs typeface="Roboto" pitchFamily="34" charset="-120"/>
              </a:rPr>
              <a:t> mempelajari bagaimana, mencatat, menggolongkan, meringkas transaksi-transaksi keuangan </a:t>
            </a:r>
            <a:r>
              <a:rPr lang="en-US" sz="3100" kern="0" spc="23" dirty="0" err="1">
                <a:solidFill>
                  <a:srgbClr val="000000"/>
                </a:solidFill>
                <a:latin typeface="Roboto" pitchFamily="34" charset="0"/>
                <a:ea typeface="Roboto" pitchFamily="34" charset="-122"/>
                <a:cs typeface="Roboto" pitchFamily="34" charset="-120"/>
              </a:rPr>
              <a:t>perusahaan</a:t>
            </a:r>
            <a:r>
              <a:rPr lang="en-US" sz="3100" kern="0" spc="23" dirty="0">
                <a:solidFill>
                  <a:srgbClr val="000000"/>
                </a:solidFill>
                <a:latin typeface="Roboto" pitchFamily="34" charset="0"/>
                <a:ea typeface="Roboto" pitchFamily="34" charset="-122"/>
                <a:cs typeface="Roboto" pitchFamily="34" charset="-120"/>
              </a:rPr>
              <a:t> &amp; kemudian </a:t>
            </a:r>
            <a:r>
              <a:rPr lang="en-US" sz="3100" kern="0" spc="23" dirty="0" err="1">
                <a:solidFill>
                  <a:srgbClr val="000000"/>
                </a:solidFill>
                <a:latin typeface="Roboto" pitchFamily="34" charset="0"/>
                <a:ea typeface="Roboto" pitchFamily="34" charset="-122"/>
                <a:cs typeface="Roboto" pitchFamily="34" charset="-120"/>
              </a:rPr>
              <a:t>menafsirkan</a:t>
            </a:r>
            <a:r>
              <a:rPr lang="en-US" sz="3100" kern="0" spc="23" dirty="0">
                <a:solidFill>
                  <a:srgbClr val="000000"/>
                </a:solidFill>
                <a:latin typeface="Roboto" pitchFamily="34" charset="0"/>
                <a:ea typeface="Roboto" pitchFamily="34" charset="-122"/>
                <a:cs typeface="Roboto" pitchFamily="34" charset="-120"/>
              </a:rPr>
              <a:t> </a:t>
            </a:r>
            <a:r>
              <a:rPr lang="en-US" sz="3100" kern="0" spc="23" dirty="0" err="1">
                <a:solidFill>
                  <a:srgbClr val="000000"/>
                </a:solidFill>
                <a:latin typeface="Roboto" pitchFamily="34" charset="0"/>
                <a:ea typeface="Roboto" pitchFamily="34" charset="-122"/>
                <a:cs typeface="Roboto" pitchFamily="34" charset="-120"/>
              </a:rPr>
              <a:t>dlm</a:t>
            </a:r>
            <a:r>
              <a:rPr lang="en-US" sz="3100" kern="0" spc="23" dirty="0">
                <a:solidFill>
                  <a:srgbClr val="000000"/>
                </a:solidFill>
                <a:latin typeface="Roboto" pitchFamily="34" charset="0"/>
                <a:ea typeface="Roboto" pitchFamily="34" charset="-122"/>
                <a:cs typeface="Roboto" pitchFamily="34" charset="-120"/>
              </a:rPr>
              <a:t> bentuk Laporan </a:t>
            </a:r>
            <a:r>
              <a:rPr lang="en-US" sz="3100" kern="0" spc="23" dirty="0" err="1">
                <a:solidFill>
                  <a:srgbClr val="000000"/>
                </a:solidFill>
                <a:latin typeface="Roboto" pitchFamily="34" charset="0"/>
                <a:ea typeface="Roboto" pitchFamily="34" charset="-122"/>
                <a:cs typeface="Roboto" pitchFamily="34" charset="-120"/>
              </a:rPr>
              <a:t>Keuangan</a:t>
            </a:r>
            <a:r>
              <a:rPr lang="en-US" sz="3100" kern="0" spc="23" dirty="0">
                <a:solidFill>
                  <a:srgbClr val="000000"/>
                </a:solidFill>
                <a:latin typeface="Roboto" pitchFamily="34" charset="0"/>
                <a:ea typeface="Roboto" pitchFamily="34" charset="-122"/>
                <a:cs typeface="Roboto" pitchFamily="34" charset="-120"/>
              </a:rPr>
              <a:t> Perusahaan</a:t>
            </a:r>
            <a:endParaRPr lang="en-US" sz="3100" dirty="0"/>
          </a:p>
        </p:txBody>
      </p:sp>
    </p:spTree>
    <p:extLst>
      <p:ext uri="{BB962C8B-B14F-4D97-AF65-F5344CB8AC3E}">
        <p14:creationId xmlns:p14="http://schemas.microsoft.com/office/powerpoint/2010/main" val="1957800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3">
    <p:bg>
      <p:bgPr>
        <a:solidFill>
          <a:srgbClr val="F5F5F5"/>
        </a:solidFill>
        <a:effectLst/>
      </p:bgPr>
    </p:bg>
    <p:spTree>
      <p:nvGrpSpPr>
        <p:cNvPr id="1" name=""/>
        <p:cNvGrpSpPr/>
        <p:nvPr/>
      </p:nvGrpSpPr>
      <p:grpSpPr>
        <a:xfrm>
          <a:off x="0" y="0"/>
          <a:ext cx="0" cy="0"/>
          <a:chOff x="0" y="0"/>
          <a:chExt cx="0" cy="0"/>
        </a:xfrm>
      </p:grpSpPr>
      <p:sp>
        <p:nvSpPr>
          <p:cNvPr id="2" name="Object 1"/>
          <p:cNvSpPr/>
          <p:nvPr/>
        </p:nvSpPr>
        <p:spPr>
          <a:xfrm>
            <a:off x="0" y="386460"/>
            <a:ext cx="12188952" cy="539456"/>
          </a:xfrm>
          <a:prstGeom prst="rect">
            <a:avLst/>
          </a:prstGeom>
          <a:noFill/>
        </p:spPr>
        <p:txBody>
          <a:bodyPr wrap="square" lIns="0" tIns="0" rIns="0" bIns="0" rtlCol="0" anchor="t"/>
          <a:lstStyle/>
          <a:p>
            <a:pPr algn="ctr">
              <a:lnSpc>
                <a:spcPts val="4249"/>
              </a:lnSpc>
              <a:buNone/>
            </a:pPr>
            <a:r>
              <a:rPr lang="en-US" sz="3750" b="1" dirty="0">
                <a:solidFill>
                  <a:srgbClr val="000000"/>
                </a:solidFill>
                <a:latin typeface="Roboto" pitchFamily="34" charset="0"/>
                <a:ea typeface="Roboto" pitchFamily="34" charset="-122"/>
                <a:cs typeface="Roboto" pitchFamily="34" charset="-120"/>
              </a:rPr>
              <a:t>Hubungan Akuntansi </a:t>
            </a:r>
            <a:r>
              <a:rPr lang="en-US" sz="3750" b="1" dirty="0" err="1">
                <a:solidFill>
                  <a:srgbClr val="000000"/>
                </a:solidFill>
                <a:latin typeface="Roboto" pitchFamily="34" charset="0"/>
                <a:ea typeface="Roboto" pitchFamily="34" charset="-122"/>
                <a:cs typeface="Roboto" pitchFamily="34" charset="-120"/>
              </a:rPr>
              <a:t>Biaya</a:t>
            </a:r>
            <a:r>
              <a:rPr lang="en-US" sz="3750" b="1" dirty="0">
                <a:solidFill>
                  <a:srgbClr val="000000"/>
                </a:solidFill>
                <a:latin typeface="Roboto" pitchFamily="34" charset="0"/>
                <a:ea typeface="Roboto" pitchFamily="34" charset="-122"/>
                <a:cs typeface="Roboto" pitchFamily="34" charset="-120"/>
              </a:rPr>
              <a:t> &amp; Akuntansi Keuangan</a:t>
            </a:r>
            <a:endParaRPr lang="en-US" dirty="0"/>
          </a:p>
        </p:txBody>
      </p:sp>
      <p:sp>
        <p:nvSpPr>
          <p:cNvPr id="3" name="Object 2"/>
          <p:cNvSpPr/>
          <p:nvPr/>
        </p:nvSpPr>
        <p:spPr>
          <a:xfrm>
            <a:off x="-9799" y="1704549"/>
            <a:ext cx="714196" cy="714196"/>
          </a:xfrm>
          <a:prstGeom prst="ellipse">
            <a:avLst/>
          </a:prstGeom>
          <a:solidFill>
            <a:srgbClr val="00A0B0"/>
          </a:solidFill>
        </p:spPr>
        <p:txBody>
          <a:bodyPr/>
          <a:lstStyle/>
          <a:p>
            <a:endParaRPr lang="en-US"/>
          </a:p>
        </p:txBody>
      </p:sp>
      <p:pic>
        <p:nvPicPr>
          <p:cNvPr id="4" name="Object 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0481" y="1902337"/>
            <a:ext cx="323769" cy="323769"/>
          </a:xfrm>
          <a:prstGeom prst="rect">
            <a:avLst/>
          </a:prstGeom>
        </p:spPr>
      </p:pic>
      <p:sp>
        <p:nvSpPr>
          <p:cNvPr id="5" name="Object 4"/>
          <p:cNvSpPr/>
          <p:nvPr/>
        </p:nvSpPr>
        <p:spPr>
          <a:xfrm>
            <a:off x="717050" y="1029411"/>
            <a:ext cx="4242327" cy="1586789"/>
          </a:xfrm>
          <a:prstGeom prst="rect">
            <a:avLst/>
          </a:prstGeom>
          <a:noFill/>
        </p:spPr>
        <p:txBody>
          <a:bodyPr wrap="square" lIns="0" tIns="0" rIns="0" bIns="0" rtlCol="0" anchor="t"/>
          <a:lstStyle/>
          <a:p>
            <a:pPr algn="l">
              <a:lnSpc>
                <a:spcPts val="4015"/>
              </a:lnSpc>
              <a:buNone/>
            </a:pPr>
            <a:r>
              <a:rPr lang="en-US" sz="3150" kern="0" spc="32" dirty="0">
                <a:solidFill>
                  <a:srgbClr val="000000"/>
                </a:solidFill>
                <a:latin typeface="Roboto" pitchFamily="34" charset="0"/>
                <a:ea typeface="Roboto" pitchFamily="34" charset="-122"/>
                <a:cs typeface="Roboto" pitchFamily="34" charset="-120"/>
              </a:rPr>
              <a:t>Akuntansi Biaya Merupakan Bagian dari </a:t>
            </a:r>
            <a:r>
              <a:rPr lang="en-US" sz="3150" kern="0" spc="32" dirty="0" err="1">
                <a:solidFill>
                  <a:srgbClr val="000000"/>
                </a:solidFill>
                <a:latin typeface="Roboto" pitchFamily="34" charset="0"/>
                <a:ea typeface="Roboto" pitchFamily="34" charset="-122"/>
                <a:cs typeface="Roboto" pitchFamily="34" charset="-120"/>
              </a:rPr>
              <a:t>Akuntansi</a:t>
            </a:r>
            <a:r>
              <a:rPr lang="en-US" sz="3150" kern="0" spc="32" dirty="0">
                <a:solidFill>
                  <a:srgbClr val="000000"/>
                </a:solidFill>
                <a:latin typeface="Roboto" pitchFamily="34" charset="0"/>
                <a:ea typeface="Roboto" pitchFamily="34" charset="-122"/>
                <a:cs typeface="Roboto" pitchFamily="34" charset="-120"/>
              </a:rPr>
              <a:t> </a:t>
            </a:r>
            <a:r>
              <a:rPr lang="en-US" sz="3150" kern="0" spc="32" dirty="0" err="1">
                <a:solidFill>
                  <a:srgbClr val="000000"/>
                </a:solidFill>
                <a:latin typeface="Roboto" pitchFamily="34" charset="0"/>
                <a:ea typeface="Roboto" pitchFamily="34" charset="-122"/>
                <a:cs typeface="Roboto" pitchFamily="34" charset="-120"/>
              </a:rPr>
              <a:t>Keuangan</a:t>
            </a:r>
            <a:endParaRPr lang="en-US" dirty="0"/>
          </a:p>
        </p:txBody>
      </p:sp>
      <p:sp>
        <p:nvSpPr>
          <p:cNvPr id="6" name="Object 5"/>
          <p:cNvSpPr/>
          <p:nvPr/>
        </p:nvSpPr>
        <p:spPr>
          <a:xfrm>
            <a:off x="347299" y="2719695"/>
            <a:ext cx="5638800" cy="2630817"/>
          </a:xfrm>
          <a:prstGeom prst="rect">
            <a:avLst/>
          </a:prstGeom>
          <a:noFill/>
        </p:spPr>
        <p:txBody>
          <a:bodyPr wrap="square" lIns="0" tIns="0" rIns="0" bIns="0" rtlCol="0" anchor="t"/>
          <a:lstStyle/>
          <a:p>
            <a:pPr algn="l">
              <a:buNone/>
            </a:pPr>
            <a:r>
              <a:rPr lang="en-US" sz="2800" kern="0" spc="17" dirty="0">
                <a:solidFill>
                  <a:srgbClr val="000000">
                    <a:alpha val="80000"/>
                  </a:srgbClr>
                </a:solidFill>
                <a:latin typeface="Roboto" pitchFamily="34" charset="0"/>
                <a:ea typeface="Roboto" pitchFamily="34" charset="-122"/>
                <a:cs typeface="Roboto" pitchFamily="34" charset="-120"/>
              </a:rPr>
              <a:t>Akuntansi biaya merupakan salah satu bagian dari akuntansi keuangan yang mempelajari informasi biaya untuk tujuan internal </a:t>
            </a:r>
            <a:r>
              <a:rPr lang="en-US" sz="2800" kern="0" spc="17" dirty="0" err="1">
                <a:solidFill>
                  <a:srgbClr val="000000">
                    <a:alpha val="80000"/>
                  </a:srgbClr>
                </a:solidFill>
                <a:latin typeface="Roboto" pitchFamily="34" charset="0"/>
                <a:ea typeface="Roboto" pitchFamily="34" charset="-122"/>
                <a:cs typeface="Roboto" pitchFamily="34" charset="-120"/>
              </a:rPr>
              <a:t>perusahaan</a:t>
            </a:r>
            <a:endParaRPr lang="en-US" sz="2800" dirty="0"/>
          </a:p>
        </p:txBody>
      </p:sp>
      <p:sp>
        <p:nvSpPr>
          <p:cNvPr id="7" name="Object 6"/>
          <p:cNvSpPr/>
          <p:nvPr/>
        </p:nvSpPr>
        <p:spPr>
          <a:xfrm>
            <a:off x="5176841" y="1704549"/>
            <a:ext cx="714196" cy="714196"/>
          </a:xfrm>
          <a:prstGeom prst="ellipse">
            <a:avLst/>
          </a:prstGeom>
          <a:solidFill>
            <a:srgbClr val="97AA0F"/>
          </a:solidFill>
        </p:spPr>
        <p:txBody>
          <a:bodyPr/>
          <a:lstStyle/>
          <a:p>
            <a:endParaRPr lang="en-US"/>
          </a:p>
        </p:txBody>
      </p:sp>
      <p:pic>
        <p:nvPicPr>
          <p:cNvPr id="8" name="Object 7"/>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28666" y="1885559"/>
            <a:ext cx="361860" cy="361860"/>
          </a:xfrm>
          <a:prstGeom prst="rect">
            <a:avLst/>
          </a:prstGeom>
        </p:spPr>
      </p:pic>
      <p:sp>
        <p:nvSpPr>
          <p:cNvPr id="9" name="Object 8"/>
          <p:cNvSpPr/>
          <p:nvPr/>
        </p:nvSpPr>
        <p:spPr>
          <a:xfrm>
            <a:off x="6043390" y="1067511"/>
            <a:ext cx="5801311" cy="1652184"/>
          </a:xfrm>
          <a:prstGeom prst="rect">
            <a:avLst/>
          </a:prstGeom>
          <a:noFill/>
        </p:spPr>
        <p:txBody>
          <a:bodyPr wrap="square" lIns="0" tIns="0" rIns="0" bIns="0" rtlCol="0" anchor="t"/>
          <a:lstStyle/>
          <a:p>
            <a:pPr algn="l">
              <a:lnSpc>
                <a:spcPts val="4015"/>
              </a:lnSpc>
              <a:buNone/>
            </a:pPr>
            <a:r>
              <a:rPr lang="en-US" sz="3150" kern="0" spc="32" dirty="0">
                <a:solidFill>
                  <a:srgbClr val="000000"/>
                </a:solidFill>
                <a:latin typeface="Roboto" pitchFamily="34" charset="0"/>
                <a:ea typeface="Roboto" pitchFamily="34" charset="-122"/>
                <a:cs typeface="Roboto" pitchFamily="34" charset="-120"/>
              </a:rPr>
              <a:t>Informasi Akuntansi Biaya </a:t>
            </a:r>
            <a:r>
              <a:rPr lang="en-US" sz="3150" kern="0" spc="32" dirty="0" err="1">
                <a:solidFill>
                  <a:srgbClr val="000000"/>
                </a:solidFill>
                <a:latin typeface="Roboto" pitchFamily="34" charset="0"/>
                <a:ea typeface="Roboto" pitchFamily="34" charset="-122"/>
                <a:cs typeface="Roboto" pitchFamily="34" charset="-120"/>
              </a:rPr>
              <a:t>Dibutilikan</a:t>
            </a:r>
            <a:r>
              <a:rPr lang="en-US" sz="3150" kern="0" spc="32" dirty="0">
                <a:solidFill>
                  <a:srgbClr val="000000"/>
                </a:solidFill>
                <a:latin typeface="Roboto" pitchFamily="34" charset="0"/>
                <a:ea typeface="Roboto" pitchFamily="34" charset="-122"/>
                <a:cs typeface="Roboto" pitchFamily="34" charset="-120"/>
              </a:rPr>
              <a:t> </a:t>
            </a:r>
            <a:r>
              <a:rPr lang="en-US" sz="3150" kern="0" spc="32" dirty="0" err="1">
                <a:solidFill>
                  <a:srgbClr val="000000"/>
                </a:solidFill>
                <a:latin typeface="Roboto" pitchFamily="34" charset="0"/>
                <a:ea typeface="Roboto" pitchFamily="34" charset="-122"/>
                <a:cs typeface="Roboto" pitchFamily="34" charset="-120"/>
              </a:rPr>
              <a:t>dlm</a:t>
            </a:r>
            <a:r>
              <a:rPr lang="en-US" sz="3150" kern="0" spc="32" dirty="0">
                <a:solidFill>
                  <a:srgbClr val="000000"/>
                </a:solidFill>
                <a:latin typeface="Roboto" pitchFamily="34" charset="0"/>
                <a:ea typeface="Roboto" pitchFamily="34" charset="-122"/>
                <a:cs typeface="Roboto" pitchFamily="34" charset="-120"/>
              </a:rPr>
              <a:t> </a:t>
            </a:r>
            <a:r>
              <a:rPr lang="en-US" sz="3150" kern="0" spc="32" dirty="0" err="1">
                <a:solidFill>
                  <a:srgbClr val="000000"/>
                </a:solidFill>
                <a:latin typeface="Roboto" pitchFamily="34" charset="0"/>
                <a:ea typeface="Roboto" pitchFamily="34" charset="-122"/>
                <a:cs typeface="Roboto" pitchFamily="34" charset="-120"/>
              </a:rPr>
              <a:t>Akuntansi</a:t>
            </a:r>
            <a:r>
              <a:rPr lang="en-US" sz="3150" kern="0" spc="32" dirty="0">
                <a:solidFill>
                  <a:srgbClr val="000000"/>
                </a:solidFill>
                <a:latin typeface="Roboto" pitchFamily="34" charset="0"/>
                <a:ea typeface="Roboto" pitchFamily="34" charset="-122"/>
                <a:cs typeface="Roboto" pitchFamily="34" charset="-120"/>
              </a:rPr>
              <a:t> </a:t>
            </a:r>
            <a:r>
              <a:rPr lang="en-US" sz="3150" kern="0" spc="32" dirty="0" err="1">
                <a:solidFill>
                  <a:srgbClr val="000000"/>
                </a:solidFill>
                <a:latin typeface="Roboto" pitchFamily="34" charset="0"/>
                <a:ea typeface="Roboto" pitchFamily="34" charset="-122"/>
                <a:cs typeface="Roboto" pitchFamily="34" charset="-120"/>
              </a:rPr>
              <a:t>Keuangan</a:t>
            </a:r>
            <a:endParaRPr lang="en-US" dirty="0"/>
          </a:p>
        </p:txBody>
      </p:sp>
      <p:sp>
        <p:nvSpPr>
          <p:cNvPr id="10" name="Object 9"/>
          <p:cNvSpPr/>
          <p:nvPr/>
        </p:nvSpPr>
        <p:spPr>
          <a:xfrm>
            <a:off x="6388100" y="2616200"/>
            <a:ext cx="5091417" cy="2569660"/>
          </a:xfrm>
          <a:prstGeom prst="rect">
            <a:avLst/>
          </a:prstGeom>
          <a:noFill/>
        </p:spPr>
        <p:txBody>
          <a:bodyPr wrap="square" lIns="0" tIns="0" rIns="0" bIns="0" rtlCol="0" anchor="t"/>
          <a:lstStyle/>
          <a:p>
            <a:pPr algn="l">
              <a:buNone/>
            </a:pPr>
            <a:r>
              <a:rPr lang="en-US" sz="2400" kern="0" spc="17" dirty="0">
                <a:solidFill>
                  <a:srgbClr val="000000">
                    <a:alpha val="80000"/>
                  </a:srgbClr>
                </a:solidFill>
                <a:latin typeface="Roboto" pitchFamily="34" charset="0"/>
                <a:ea typeface="Roboto" pitchFamily="34" charset="-122"/>
                <a:cs typeface="Roboto" pitchFamily="34" charset="-120"/>
              </a:rPr>
              <a:t>Informasi yang dihasilkan oleh akuntansi biaya digunakan dalam penyusunan laporan keuangan sebagai bagian dari </a:t>
            </a:r>
            <a:r>
              <a:rPr lang="en-US" sz="2400" kern="0" spc="17" dirty="0" err="1">
                <a:solidFill>
                  <a:srgbClr val="000000">
                    <a:alpha val="80000"/>
                  </a:srgbClr>
                </a:solidFill>
                <a:latin typeface="Roboto" pitchFamily="34" charset="0"/>
                <a:ea typeface="Roboto" pitchFamily="34" charset="-122"/>
                <a:cs typeface="Roboto" pitchFamily="34" charset="-120"/>
              </a:rPr>
              <a:t>akuntansi</a:t>
            </a:r>
            <a:r>
              <a:rPr lang="en-US" sz="2400" kern="0" spc="17" dirty="0">
                <a:solidFill>
                  <a:srgbClr val="000000">
                    <a:alpha val="80000"/>
                  </a:srgbClr>
                </a:solidFill>
                <a:latin typeface="Roboto" pitchFamily="34" charset="0"/>
                <a:ea typeface="Roboto" pitchFamily="34" charset="-122"/>
                <a:cs typeface="Roboto" pitchFamily="34" charset="-120"/>
              </a:rPr>
              <a:t> </a:t>
            </a:r>
            <a:r>
              <a:rPr lang="en-US" sz="2400" kern="0" spc="17" dirty="0" err="1">
                <a:solidFill>
                  <a:srgbClr val="000000">
                    <a:alpha val="80000"/>
                  </a:srgbClr>
                </a:solidFill>
                <a:latin typeface="Roboto" pitchFamily="34" charset="0"/>
                <a:ea typeface="Roboto" pitchFamily="34" charset="-122"/>
                <a:cs typeface="Roboto" pitchFamily="34" charset="-120"/>
              </a:rPr>
              <a:t>keuangan</a:t>
            </a:r>
            <a:endParaRPr lang="en-US" sz="2400" dirty="0"/>
          </a:p>
        </p:txBody>
      </p:sp>
      <p:sp>
        <p:nvSpPr>
          <p:cNvPr id="11" name="Object 10"/>
          <p:cNvSpPr/>
          <p:nvPr/>
        </p:nvSpPr>
        <p:spPr>
          <a:xfrm>
            <a:off x="0" y="5713571"/>
            <a:ext cx="12188952" cy="1142714"/>
          </a:xfrm>
          <a:prstGeom prst="rect">
            <a:avLst/>
          </a:prstGeom>
          <a:solidFill>
            <a:srgbClr val="97AA0F"/>
          </a:solidFill>
        </p:spPr>
        <p:txBody>
          <a:bodyPr/>
          <a:lstStyle/>
          <a:p>
            <a:endParaRPr lang="en-US"/>
          </a:p>
        </p:txBody>
      </p:sp>
      <p:sp>
        <p:nvSpPr>
          <p:cNvPr id="12" name="Object 11"/>
          <p:cNvSpPr/>
          <p:nvPr/>
        </p:nvSpPr>
        <p:spPr>
          <a:xfrm>
            <a:off x="114300" y="5713570"/>
            <a:ext cx="11887200" cy="1142713"/>
          </a:xfrm>
          <a:prstGeom prst="rect">
            <a:avLst/>
          </a:prstGeom>
          <a:noFill/>
        </p:spPr>
        <p:txBody>
          <a:bodyPr wrap="square" lIns="0" tIns="0" rIns="0" bIns="0" rtlCol="0" anchor="ctr"/>
          <a:lstStyle/>
          <a:p>
            <a:pPr algn="l">
              <a:lnSpc>
                <a:spcPts val="1757"/>
              </a:lnSpc>
              <a:buNone/>
            </a:pPr>
            <a:r>
              <a:rPr lang="en-US" sz="2000" b="1" kern="0" spc="14" dirty="0">
                <a:solidFill>
                  <a:srgbClr val="000000"/>
                </a:solidFill>
                <a:latin typeface="Roboto" pitchFamily="34" charset="0"/>
                <a:ea typeface="Roboto" pitchFamily="34" charset="-122"/>
                <a:cs typeface="Roboto" pitchFamily="34" charset="-120"/>
              </a:rPr>
              <a:t>Akuntansi biaya merupakan bagian integral dari akuntansi keuangan yang berperan penting dalam menyediakan informasi biaya bagi manajemen dalam pengambilan keputusan dan evaluasi kinerja internal perusahaan. Kedua bidang akuntansi ini saling terkait dan melengkapi satu sama lain</a:t>
            </a:r>
            <a:r>
              <a:rPr lang="en-US" sz="1378" b="1" kern="0" spc="14" dirty="0">
                <a:solidFill>
                  <a:srgbClr val="000000"/>
                </a:solidFill>
                <a:latin typeface="Roboto" pitchFamily="34" charset="0"/>
                <a:ea typeface="Roboto" pitchFamily="34" charset="-122"/>
                <a:cs typeface="Roboto" pitchFamily="34" charset="-120"/>
              </a:rPr>
              <a:t>.</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4">
    <p:bg>
      <p:bgPr>
        <a:solidFill>
          <a:srgbClr val="F5F5F5"/>
        </a:solidFill>
        <a:effectLst/>
      </p:bgPr>
    </p:bg>
    <p:spTree>
      <p:nvGrpSpPr>
        <p:cNvPr id="1" name=""/>
        <p:cNvGrpSpPr/>
        <p:nvPr/>
      </p:nvGrpSpPr>
      <p:grpSpPr>
        <a:xfrm>
          <a:off x="0" y="0"/>
          <a:ext cx="0" cy="0"/>
          <a:chOff x="0" y="0"/>
          <a:chExt cx="0" cy="0"/>
        </a:xfrm>
      </p:grpSpPr>
      <p:sp>
        <p:nvSpPr>
          <p:cNvPr id="2" name="Object 1"/>
          <p:cNvSpPr/>
          <p:nvPr/>
        </p:nvSpPr>
        <p:spPr>
          <a:xfrm>
            <a:off x="0" y="386460"/>
            <a:ext cx="12188952" cy="539456"/>
          </a:xfrm>
          <a:prstGeom prst="rect">
            <a:avLst/>
          </a:prstGeom>
          <a:noFill/>
        </p:spPr>
        <p:txBody>
          <a:bodyPr wrap="square" lIns="0" tIns="0" rIns="0" bIns="0" rtlCol="0" anchor="t"/>
          <a:lstStyle/>
          <a:p>
            <a:pPr algn="ctr">
              <a:lnSpc>
                <a:spcPts val="4249"/>
              </a:lnSpc>
              <a:buNone/>
            </a:pPr>
            <a:r>
              <a:rPr lang="en-US" sz="3750" b="1" dirty="0">
                <a:solidFill>
                  <a:srgbClr val="000000"/>
                </a:solidFill>
                <a:latin typeface="Roboto" pitchFamily="34" charset="0"/>
                <a:ea typeface="Roboto" pitchFamily="34" charset="-122"/>
                <a:cs typeface="Roboto" pitchFamily="34" charset="-120"/>
              </a:rPr>
              <a:t>Hubungan Akuntansi </a:t>
            </a:r>
            <a:r>
              <a:rPr lang="en-US" sz="3750" b="1" dirty="0" err="1">
                <a:solidFill>
                  <a:srgbClr val="000000"/>
                </a:solidFill>
                <a:latin typeface="Roboto" pitchFamily="34" charset="0"/>
                <a:ea typeface="Roboto" pitchFamily="34" charset="-122"/>
                <a:cs typeface="Roboto" pitchFamily="34" charset="-120"/>
              </a:rPr>
              <a:t>Biaya</a:t>
            </a:r>
            <a:r>
              <a:rPr lang="en-US" sz="3750" b="1" dirty="0">
                <a:solidFill>
                  <a:srgbClr val="000000"/>
                </a:solidFill>
                <a:latin typeface="Roboto" pitchFamily="34" charset="0"/>
                <a:ea typeface="Roboto" pitchFamily="34" charset="-122"/>
                <a:cs typeface="Roboto" pitchFamily="34" charset="-120"/>
              </a:rPr>
              <a:t> &amp; Akuntansi Keuangan</a:t>
            </a:r>
            <a:endParaRPr lang="en-US" dirty="0"/>
          </a:p>
        </p:txBody>
      </p:sp>
      <p:sp>
        <p:nvSpPr>
          <p:cNvPr id="3" name="Object 2"/>
          <p:cNvSpPr/>
          <p:nvPr/>
        </p:nvSpPr>
        <p:spPr>
          <a:xfrm>
            <a:off x="1095101" y="1728355"/>
            <a:ext cx="714196" cy="714196"/>
          </a:xfrm>
          <a:prstGeom prst="ellipse">
            <a:avLst/>
          </a:prstGeom>
          <a:solidFill>
            <a:srgbClr val="00A0B0"/>
          </a:solidFill>
        </p:spPr>
        <p:txBody>
          <a:bodyPr/>
          <a:lstStyle/>
          <a:p>
            <a:endParaRPr lang="en-US"/>
          </a:p>
        </p:txBody>
      </p:sp>
      <p:pic>
        <p:nvPicPr>
          <p:cNvPr id="4" name="Object 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88881" y="1922126"/>
            <a:ext cx="333292" cy="333292"/>
          </a:xfrm>
          <a:prstGeom prst="rect">
            <a:avLst/>
          </a:prstGeom>
        </p:spPr>
      </p:pic>
      <p:sp>
        <p:nvSpPr>
          <p:cNvPr id="5" name="Object 4"/>
          <p:cNvSpPr/>
          <p:nvPr/>
        </p:nvSpPr>
        <p:spPr>
          <a:xfrm>
            <a:off x="1999750" y="1640430"/>
            <a:ext cx="4242327" cy="3098343"/>
          </a:xfrm>
          <a:prstGeom prst="rect">
            <a:avLst/>
          </a:prstGeom>
          <a:noFill/>
        </p:spPr>
        <p:txBody>
          <a:bodyPr wrap="square" lIns="0" tIns="0" rIns="0" bIns="0" rtlCol="0" anchor="t"/>
          <a:lstStyle/>
          <a:p>
            <a:pPr algn="l">
              <a:lnSpc>
                <a:spcPts val="2974"/>
              </a:lnSpc>
              <a:buNone/>
            </a:pPr>
            <a:r>
              <a:rPr lang="en-US" sz="2100" b="1" kern="0" spc="21" dirty="0">
                <a:solidFill>
                  <a:srgbClr val="000000">
                    <a:alpha val="80000"/>
                  </a:srgbClr>
                </a:solidFill>
                <a:latin typeface="Roboto" pitchFamily="34" charset="0"/>
                <a:ea typeface="Roboto" pitchFamily="34" charset="-122"/>
                <a:cs typeface="Roboto" pitchFamily="34" charset="-120"/>
              </a:rPr>
              <a:t>Akuntansi Biaya Fokus pada Pengambilan Keputusan Internal</a:t>
            </a:r>
          </a:p>
          <a:p>
            <a:pPr algn="l">
              <a:lnSpc>
                <a:spcPts val="2974"/>
              </a:lnSpc>
              <a:spcBef>
                <a:spcPts val="601"/>
              </a:spcBef>
              <a:buNone/>
            </a:pPr>
            <a:r>
              <a:rPr lang="en-US" sz="2100" kern="0" spc="21" dirty="0">
                <a:solidFill>
                  <a:srgbClr val="000000">
                    <a:alpha val="80000"/>
                  </a:srgbClr>
                </a:solidFill>
                <a:latin typeface="Roboto" pitchFamily="34" charset="0"/>
                <a:ea typeface="Roboto" pitchFamily="34" charset="-122"/>
                <a:cs typeface="Roboto" pitchFamily="34" charset="-120"/>
              </a:rPr>
              <a:t>Akuntansi biaya menyediakan informasi biaya yang dibutuhkan manajemen dalam pengambilan keputusan internal </a:t>
            </a:r>
            <a:r>
              <a:rPr lang="en-US" sz="2100" kern="0" spc="21" dirty="0" err="1">
                <a:solidFill>
                  <a:srgbClr val="000000">
                    <a:alpha val="80000"/>
                  </a:srgbClr>
                </a:solidFill>
                <a:latin typeface="Roboto" pitchFamily="34" charset="0"/>
                <a:ea typeface="Roboto" pitchFamily="34" charset="-122"/>
                <a:cs typeface="Roboto" pitchFamily="34" charset="-120"/>
              </a:rPr>
              <a:t>perusahan</a:t>
            </a:r>
            <a:endParaRPr lang="en-US" dirty="0"/>
          </a:p>
        </p:txBody>
      </p:sp>
      <p:sp>
        <p:nvSpPr>
          <p:cNvPr id="6" name="Object 5"/>
          <p:cNvSpPr/>
          <p:nvPr/>
        </p:nvSpPr>
        <p:spPr>
          <a:xfrm>
            <a:off x="6332541" y="1728355"/>
            <a:ext cx="714196" cy="714196"/>
          </a:xfrm>
          <a:prstGeom prst="ellipse">
            <a:avLst/>
          </a:prstGeom>
          <a:solidFill>
            <a:srgbClr val="97AA0F"/>
          </a:solidFill>
        </p:spPr>
        <p:txBody>
          <a:bodyPr/>
          <a:lstStyle/>
          <a:p>
            <a:endParaRPr lang="en-US"/>
          </a:p>
        </p:txBody>
      </p:sp>
      <p:pic>
        <p:nvPicPr>
          <p:cNvPr id="7" name="Object 6"/>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551055" y="1913522"/>
            <a:ext cx="276156" cy="342814"/>
          </a:xfrm>
          <a:prstGeom prst="rect">
            <a:avLst/>
          </a:prstGeom>
        </p:spPr>
      </p:pic>
      <p:sp>
        <p:nvSpPr>
          <p:cNvPr id="8" name="Object 7"/>
          <p:cNvSpPr/>
          <p:nvPr/>
        </p:nvSpPr>
        <p:spPr>
          <a:xfrm>
            <a:off x="7237190" y="1606942"/>
            <a:ext cx="4751610" cy="1812313"/>
          </a:xfrm>
          <a:prstGeom prst="rect">
            <a:avLst/>
          </a:prstGeom>
          <a:noFill/>
        </p:spPr>
        <p:txBody>
          <a:bodyPr wrap="square" lIns="0" tIns="0" rIns="0" bIns="0" rtlCol="0" anchor="t"/>
          <a:lstStyle/>
          <a:p>
            <a:pPr algn="l">
              <a:lnSpc>
                <a:spcPts val="4703"/>
              </a:lnSpc>
              <a:buNone/>
            </a:pPr>
            <a:r>
              <a:rPr lang="en-US" sz="3690" kern="0" spc="37" dirty="0">
                <a:solidFill>
                  <a:srgbClr val="000000"/>
                </a:solidFill>
                <a:latin typeface="Roboto" pitchFamily="34" charset="0"/>
                <a:ea typeface="Roboto" pitchFamily="34" charset="-122"/>
                <a:cs typeface="Roboto" pitchFamily="34" charset="-120"/>
              </a:rPr>
              <a:t>Akuntansi Keuangan Fokus pada </a:t>
            </a:r>
            <a:r>
              <a:rPr lang="en-US" sz="3690" kern="0" spc="37" dirty="0" err="1">
                <a:solidFill>
                  <a:srgbClr val="000000"/>
                </a:solidFill>
                <a:latin typeface="Roboto" pitchFamily="34" charset="0"/>
                <a:ea typeface="Roboto" pitchFamily="34" charset="-122"/>
                <a:cs typeface="Roboto" pitchFamily="34" charset="-120"/>
              </a:rPr>
              <a:t>Pelaporan</a:t>
            </a:r>
            <a:r>
              <a:rPr lang="en-US" sz="3690" kern="0" spc="37" dirty="0">
                <a:solidFill>
                  <a:srgbClr val="000000"/>
                </a:solidFill>
                <a:latin typeface="Roboto" pitchFamily="34" charset="0"/>
                <a:ea typeface="Roboto" pitchFamily="34" charset="-122"/>
                <a:cs typeface="Roboto" pitchFamily="34" charset="-120"/>
              </a:rPr>
              <a:t> </a:t>
            </a:r>
            <a:r>
              <a:rPr lang="en-US" sz="3690" kern="0" spc="37" dirty="0" err="1">
                <a:solidFill>
                  <a:srgbClr val="000000"/>
                </a:solidFill>
                <a:latin typeface="Roboto" pitchFamily="34" charset="0"/>
                <a:ea typeface="Roboto" pitchFamily="34" charset="-122"/>
                <a:cs typeface="Roboto" pitchFamily="34" charset="-120"/>
              </a:rPr>
              <a:t>Eksternal</a:t>
            </a:r>
            <a:endParaRPr lang="en-US" dirty="0"/>
          </a:p>
        </p:txBody>
      </p:sp>
      <p:sp>
        <p:nvSpPr>
          <p:cNvPr id="9" name="Object 8"/>
          <p:cNvSpPr/>
          <p:nvPr/>
        </p:nvSpPr>
        <p:spPr>
          <a:xfrm>
            <a:off x="7237190" y="3973154"/>
            <a:ext cx="4242327" cy="1186518"/>
          </a:xfrm>
          <a:prstGeom prst="rect">
            <a:avLst/>
          </a:prstGeom>
          <a:noFill/>
        </p:spPr>
        <p:txBody>
          <a:bodyPr wrap="square" lIns="0" tIns="0" rIns="0" bIns="0" rtlCol="0" anchor="t"/>
          <a:lstStyle/>
          <a:p>
            <a:pPr algn="l">
              <a:lnSpc>
                <a:spcPts val="2337"/>
              </a:lnSpc>
              <a:buNone/>
            </a:pPr>
            <a:r>
              <a:rPr lang="en-US" sz="1650" kern="0" spc="17" dirty="0">
                <a:solidFill>
                  <a:srgbClr val="000000">
                    <a:alpha val="80000"/>
                  </a:srgbClr>
                </a:solidFill>
                <a:latin typeface="Roboto" pitchFamily="34" charset="0"/>
                <a:ea typeface="Roboto" pitchFamily="34" charset="-122"/>
                <a:cs typeface="Roboto" pitchFamily="34" charset="-120"/>
              </a:rPr>
              <a:t>Akuntansi keuangan menyediakan informasi keuangan untuk pelaporan kepada pihak eksternal perusahaan seperti investor dan </a:t>
            </a:r>
            <a:r>
              <a:rPr lang="en-US" sz="1650" kern="0" spc="17" dirty="0" err="1">
                <a:solidFill>
                  <a:srgbClr val="000000">
                    <a:alpha val="80000"/>
                  </a:srgbClr>
                </a:solidFill>
                <a:latin typeface="Roboto" pitchFamily="34" charset="0"/>
                <a:ea typeface="Roboto" pitchFamily="34" charset="-122"/>
                <a:cs typeface="Roboto" pitchFamily="34" charset="-120"/>
              </a:rPr>
              <a:t>pemerintah</a:t>
            </a:r>
            <a:endParaRPr lang="en-US" dirty="0"/>
          </a:p>
        </p:txBody>
      </p:sp>
      <p:sp>
        <p:nvSpPr>
          <p:cNvPr id="10" name="Object 9"/>
          <p:cNvSpPr/>
          <p:nvPr/>
        </p:nvSpPr>
        <p:spPr>
          <a:xfrm>
            <a:off x="0" y="5713571"/>
            <a:ext cx="12188952" cy="1142714"/>
          </a:xfrm>
          <a:prstGeom prst="rect">
            <a:avLst/>
          </a:prstGeom>
          <a:solidFill>
            <a:srgbClr val="97AA0F"/>
          </a:solidFill>
        </p:spPr>
        <p:txBody>
          <a:bodyPr/>
          <a:lstStyle/>
          <a:p>
            <a:endParaRPr lang="en-US"/>
          </a:p>
        </p:txBody>
      </p:sp>
      <p:sp>
        <p:nvSpPr>
          <p:cNvPr id="11" name="Object 10"/>
          <p:cNvSpPr/>
          <p:nvPr/>
        </p:nvSpPr>
        <p:spPr>
          <a:xfrm>
            <a:off x="623732" y="6087017"/>
            <a:ext cx="11893751" cy="400585"/>
          </a:xfrm>
          <a:prstGeom prst="rect">
            <a:avLst/>
          </a:prstGeom>
          <a:noFill/>
        </p:spPr>
        <p:txBody>
          <a:bodyPr wrap="square" lIns="0" tIns="0" rIns="0" bIns="0" rtlCol="0" anchor="ctr"/>
          <a:lstStyle/>
          <a:p>
            <a:pPr algn="l">
              <a:lnSpc>
                <a:spcPts val="1577"/>
              </a:lnSpc>
              <a:buNone/>
            </a:pPr>
            <a:r>
              <a:rPr lang="en-US" sz="1238" kern="0" spc="13" dirty="0">
                <a:solidFill>
                  <a:srgbClr val="000000"/>
                </a:solidFill>
                <a:latin typeface="Roboto" pitchFamily="34" charset="0"/>
                <a:ea typeface="Roboto" pitchFamily="34" charset="-122"/>
                <a:cs typeface="Roboto" pitchFamily="34" charset="-120"/>
              </a:rPr>
              <a:t>A</a:t>
            </a:r>
            <a:r>
              <a:rPr lang="en-US" sz="1238" b="1" kern="0" spc="13" dirty="0">
                <a:solidFill>
                  <a:srgbClr val="000000"/>
                </a:solidFill>
                <a:latin typeface="Roboto" pitchFamily="34" charset="0"/>
                <a:ea typeface="Roboto" pitchFamily="34" charset="-122"/>
                <a:cs typeface="Roboto" pitchFamily="34" charset="-120"/>
              </a:rPr>
              <a:t>kuntansi biaya merupakan bagian integral dari akuntansi keuangan yang berperan penting dalam menyediakan informasi biaya bagi manajemen dalam pengambilan keputusan dan evaluasi kinerja internal perusahaan. Kedua bidang akuntansi ini saling terkait dan melengkapi satu sama lain.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5">
    <p:bg>
      <p:bgPr>
        <a:solidFill>
          <a:srgbClr val="F5F5F5"/>
        </a:solidFill>
        <a:effectLst/>
      </p:bgPr>
    </p:bg>
    <p:spTree>
      <p:nvGrpSpPr>
        <p:cNvPr id="1" name=""/>
        <p:cNvGrpSpPr/>
        <p:nvPr/>
      </p:nvGrpSpPr>
      <p:grpSpPr>
        <a:xfrm>
          <a:off x="0" y="0"/>
          <a:ext cx="0" cy="0"/>
          <a:chOff x="0" y="0"/>
          <a:chExt cx="0" cy="0"/>
        </a:xfrm>
      </p:grpSpPr>
      <p:sp>
        <p:nvSpPr>
          <p:cNvPr id="2" name="Object 1"/>
          <p:cNvSpPr/>
          <p:nvPr/>
        </p:nvSpPr>
        <p:spPr>
          <a:xfrm>
            <a:off x="476131" y="2218929"/>
            <a:ext cx="2136876" cy="2427474"/>
          </a:xfrm>
          <a:prstGeom prst="rect">
            <a:avLst/>
          </a:prstGeom>
          <a:noFill/>
        </p:spPr>
        <p:txBody>
          <a:bodyPr wrap="square" lIns="0" tIns="0" rIns="0" bIns="0" rtlCol="0" anchor="t"/>
          <a:lstStyle/>
          <a:p>
            <a:pPr algn="l">
              <a:lnSpc>
                <a:spcPts val="3824"/>
              </a:lnSpc>
              <a:buNone/>
            </a:pPr>
            <a:r>
              <a:rPr lang="en-US" sz="3375" b="1" dirty="0">
                <a:solidFill>
                  <a:srgbClr val="000000"/>
                </a:solidFill>
                <a:latin typeface="Roboto" pitchFamily="34" charset="0"/>
                <a:ea typeface="Roboto" pitchFamily="34" charset="-122"/>
                <a:cs typeface="Roboto" pitchFamily="34" charset="-120"/>
              </a:rPr>
              <a:t>Perbedaan Akuntansi Biaya dan Akuntansi Keuan</a:t>
            </a:r>
            <a:endParaRPr lang="en-US" dirty="0"/>
          </a:p>
        </p:txBody>
      </p:sp>
      <p:sp>
        <p:nvSpPr>
          <p:cNvPr id="3" name="Object 2"/>
          <p:cNvSpPr/>
          <p:nvPr/>
        </p:nvSpPr>
        <p:spPr>
          <a:xfrm>
            <a:off x="3371007" y="476131"/>
            <a:ext cx="4075681" cy="5523119"/>
          </a:xfrm>
          <a:prstGeom prst="rect">
            <a:avLst/>
          </a:prstGeom>
          <a:solidFill>
            <a:srgbClr val="00A0B0"/>
          </a:solidFill>
        </p:spPr>
        <p:txBody>
          <a:bodyPr/>
          <a:lstStyle/>
          <a:p>
            <a:endParaRPr lang="en-US"/>
          </a:p>
        </p:txBody>
      </p:sp>
      <p:sp>
        <p:nvSpPr>
          <p:cNvPr id="4" name="Object 3"/>
          <p:cNvSpPr/>
          <p:nvPr/>
        </p:nvSpPr>
        <p:spPr>
          <a:xfrm>
            <a:off x="3656686" y="644681"/>
            <a:ext cx="3959505" cy="1151285"/>
          </a:xfrm>
          <a:prstGeom prst="rect">
            <a:avLst/>
          </a:prstGeom>
          <a:noFill/>
        </p:spPr>
        <p:txBody>
          <a:bodyPr wrap="square" lIns="0" tIns="0" rIns="0" bIns="0" rtlCol="0" anchor="t"/>
          <a:lstStyle/>
          <a:p>
            <a:pPr algn="l">
              <a:lnSpc>
                <a:spcPts val="4534"/>
              </a:lnSpc>
              <a:buNone/>
            </a:pPr>
            <a:r>
              <a:rPr lang="en-US" sz="3557" kern="0" spc="35" dirty="0">
                <a:solidFill>
                  <a:srgbClr val="FFFFFF"/>
                </a:solidFill>
                <a:latin typeface="Roboto" pitchFamily="34" charset="0"/>
                <a:ea typeface="Roboto" pitchFamily="34" charset="-122"/>
                <a:cs typeface="Roboto" pitchFamily="34" charset="-120"/>
              </a:rPr>
              <a:t>Pihak yang Berkepentingan</a:t>
            </a:r>
            <a:endParaRPr lang="en-US" dirty="0"/>
          </a:p>
        </p:txBody>
      </p:sp>
      <p:sp>
        <p:nvSpPr>
          <p:cNvPr id="5" name="Object 4"/>
          <p:cNvSpPr/>
          <p:nvPr/>
        </p:nvSpPr>
        <p:spPr>
          <a:xfrm>
            <a:off x="3656686" y="1804695"/>
            <a:ext cx="3959505" cy="3762069"/>
          </a:xfrm>
          <a:prstGeom prst="rect">
            <a:avLst/>
          </a:prstGeom>
          <a:noFill/>
        </p:spPr>
        <p:txBody>
          <a:bodyPr wrap="square" lIns="0" tIns="0" rIns="0" bIns="0" rtlCol="0" anchor="t"/>
          <a:lstStyle/>
          <a:p>
            <a:pPr algn="l">
              <a:lnSpc>
                <a:spcPts val="3704"/>
              </a:lnSpc>
              <a:spcBef>
                <a:spcPts val="67"/>
              </a:spcBef>
              <a:buNone/>
            </a:pPr>
            <a:r>
              <a:rPr lang="en-US" sz="2616" kern="0" spc="26" dirty="0">
                <a:solidFill>
                  <a:srgbClr val="FFFFFF">
                    <a:alpha val="80000"/>
                  </a:srgbClr>
                </a:solidFill>
                <a:latin typeface="Roboto" pitchFamily="34" charset="0"/>
                <a:ea typeface="Roboto" pitchFamily="34" charset="-122"/>
                <a:cs typeface="Roboto" pitchFamily="34" charset="-120"/>
              </a:rPr>
              <a:t>Akuntansi keuangan ditujukan untuk pelaporan kepada pihak eksternal perusahaan, sedangkan akuntansi biaya digunakan untuk tujuan internal </a:t>
            </a:r>
            <a:r>
              <a:rPr lang="en-US" sz="2616" kern="0" spc="26" dirty="0" err="1">
                <a:solidFill>
                  <a:srgbClr val="FFFFFF">
                    <a:alpha val="80000"/>
                  </a:srgbClr>
                </a:solidFill>
                <a:latin typeface="Roboto" pitchFamily="34" charset="0"/>
                <a:ea typeface="Roboto" pitchFamily="34" charset="-122"/>
                <a:cs typeface="Roboto" pitchFamily="34" charset="-120"/>
              </a:rPr>
              <a:t>perusahaan</a:t>
            </a:r>
            <a:endParaRPr lang="en-US" dirty="0"/>
          </a:p>
        </p:txBody>
      </p:sp>
      <p:sp>
        <p:nvSpPr>
          <p:cNvPr id="6" name="Object 5"/>
          <p:cNvSpPr/>
          <p:nvPr/>
        </p:nvSpPr>
        <p:spPr>
          <a:xfrm>
            <a:off x="7637140" y="476131"/>
            <a:ext cx="4075681" cy="5523119"/>
          </a:xfrm>
          <a:prstGeom prst="rect">
            <a:avLst/>
          </a:prstGeom>
          <a:solidFill>
            <a:srgbClr val="97AA0F"/>
          </a:solidFill>
        </p:spPr>
        <p:txBody>
          <a:bodyPr/>
          <a:lstStyle/>
          <a:p>
            <a:endParaRPr lang="en-US"/>
          </a:p>
        </p:txBody>
      </p:sp>
      <p:sp>
        <p:nvSpPr>
          <p:cNvPr id="7" name="Object 6"/>
          <p:cNvSpPr/>
          <p:nvPr/>
        </p:nvSpPr>
        <p:spPr>
          <a:xfrm>
            <a:off x="7922819" y="644681"/>
            <a:ext cx="3959505" cy="1151285"/>
          </a:xfrm>
          <a:prstGeom prst="rect">
            <a:avLst/>
          </a:prstGeom>
          <a:noFill/>
        </p:spPr>
        <p:txBody>
          <a:bodyPr wrap="square" lIns="0" tIns="0" rIns="0" bIns="0" rtlCol="0" anchor="t"/>
          <a:lstStyle/>
          <a:p>
            <a:pPr algn="l">
              <a:lnSpc>
                <a:spcPts val="4534"/>
              </a:lnSpc>
              <a:buNone/>
            </a:pPr>
            <a:r>
              <a:rPr lang="en-US" sz="3557" kern="0" spc="35" dirty="0">
                <a:solidFill>
                  <a:srgbClr val="000000"/>
                </a:solidFill>
                <a:latin typeface="Roboto" pitchFamily="34" charset="0"/>
                <a:ea typeface="Roboto" pitchFamily="34" charset="-122"/>
                <a:cs typeface="Roboto" pitchFamily="34" charset="-120"/>
              </a:rPr>
              <a:t>Fokus Informasi Akuntansi</a:t>
            </a:r>
            <a:endParaRPr lang="en-US" dirty="0"/>
          </a:p>
        </p:txBody>
      </p:sp>
      <p:sp>
        <p:nvSpPr>
          <p:cNvPr id="8" name="Object 7"/>
          <p:cNvSpPr/>
          <p:nvPr/>
        </p:nvSpPr>
        <p:spPr>
          <a:xfrm>
            <a:off x="7922819" y="1804695"/>
            <a:ext cx="3959505" cy="2351293"/>
          </a:xfrm>
          <a:prstGeom prst="rect">
            <a:avLst/>
          </a:prstGeom>
          <a:noFill/>
        </p:spPr>
        <p:txBody>
          <a:bodyPr wrap="square" lIns="0" tIns="0" rIns="0" bIns="0" rtlCol="0" anchor="t"/>
          <a:lstStyle/>
          <a:p>
            <a:pPr algn="l">
              <a:lnSpc>
                <a:spcPts val="3704"/>
              </a:lnSpc>
              <a:spcBef>
                <a:spcPts val="67"/>
              </a:spcBef>
              <a:buNone/>
            </a:pPr>
            <a:r>
              <a:rPr lang="en-US" sz="2616" kern="0" spc="26" dirty="0">
                <a:solidFill>
                  <a:srgbClr val="000000">
                    <a:alpha val="80000"/>
                  </a:srgbClr>
                </a:solidFill>
                <a:latin typeface="Roboto" pitchFamily="34" charset="0"/>
                <a:ea typeface="Roboto" pitchFamily="34" charset="-122"/>
                <a:cs typeface="Roboto" pitchFamily="34" charset="-120"/>
              </a:rPr>
              <a:t>Akuntansi keuangan fokus pada data historis, sedangkan akuntansi biaya fokus untuk masa </a:t>
            </a:r>
            <a:r>
              <a:rPr lang="en-US" sz="2616" kern="0" spc="26" dirty="0" err="1">
                <a:solidFill>
                  <a:srgbClr val="000000">
                    <a:alpha val="80000"/>
                  </a:srgbClr>
                </a:solidFill>
                <a:latin typeface="Roboto" pitchFamily="34" charset="0"/>
                <a:ea typeface="Roboto" pitchFamily="34" charset="-122"/>
                <a:cs typeface="Roboto" pitchFamily="34" charset="-120"/>
              </a:rPr>
              <a:t>depan</a:t>
            </a:r>
            <a:endParaRPr lang="en-US" dirty="0"/>
          </a:p>
        </p:txBody>
      </p:sp>
      <p:sp>
        <p:nvSpPr>
          <p:cNvPr id="9" name="Object 8"/>
          <p:cNvSpPr/>
          <p:nvPr/>
        </p:nvSpPr>
        <p:spPr>
          <a:xfrm>
            <a:off x="11865183" y="6495061"/>
            <a:ext cx="133317"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6">
    <p:bg>
      <p:bgPr>
        <a:solidFill>
          <a:srgbClr val="F5F5F5"/>
        </a:solidFill>
        <a:effectLst/>
      </p:bgPr>
    </p:bg>
    <p:spTree>
      <p:nvGrpSpPr>
        <p:cNvPr id="1" name=""/>
        <p:cNvGrpSpPr/>
        <p:nvPr/>
      </p:nvGrpSpPr>
      <p:grpSpPr>
        <a:xfrm>
          <a:off x="0" y="0"/>
          <a:ext cx="0" cy="0"/>
          <a:chOff x="0" y="0"/>
          <a:chExt cx="0" cy="0"/>
        </a:xfrm>
      </p:grpSpPr>
      <p:sp>
        <p:nvSpPr>
          <p:cNvPr id="2" name="Object 1"/>
          <p:cNvSpPr/>
          <p:nvPr/>
        </p:nvSpPr>
        <p:spPr>
          <a:xfrm>
            <a:off x="476131" y="2157349"/>
            <a:ext cx="2293999" cy="2562378"/>
          </a:xfrm>
          <a:prstGeom prst="rect">
            <a:avLst/>
          </a:prstGeom>
          <a:noFill/>
        </p:spPr>
        <p:txBody>
          <a:bodyPr wrap="square" lIns="0" tIns="0" rIns="0" bIns="0" rtlCol="0" anchor="t"/>
          <a:lstStyle/>
          <a:p>
            <a:pPr algn="l">
              <a:lnSpc>
                <a:spcPts val="4037"/>
              </a:lnSpc>
              <a:buNone/>
            </a:pPr>
            <a:r>
              <a:rPr lang="en-US" sz="3563" b="1" dirty="0">
                <a:solidFill>
                  <a:srgbClr val="000000"/>
                </a:solidFill>
                <a:latin typeface="Roboto" pitchFamily="34" charset="0"/>
                <a:ea typeface="Roboto" pitchFamily="34" charset="-122"/>
                <a:cs typeface="Roboto" pitchFamily="34" charset="-120"/>
              </a:rPr>
              <a:t>Perbedaan Akuntansi Biaya dan Akuntansi Keuan</a:t>
            </a:r>
            <a:endParaRPr lang="en-US" dirty="0"/>
          </a:p>
        </p:txBody>
      </p:sp>
      <p:sp>
        <p:nvSpPr>
          <p:cNvPr id="3" name="Object 2"/>
          <p:cNvSpPr/>
          <p:nvPr/>
        </p:nvSpPr>
        <p:spPr>
          <a:xfrm>
            <a:off x="3513846" y="476131"/>
            <a:ext cx="4004261" cy="5523119"/>
          </a:xfrm>
          <a:prstGeom prst="rect">
            <a:avLst/>
          </a:prstGeom>
          <a:solidFill>
            <a:srgbClr val="00A0B0"/>
          </a:solidFill>
        </p:spPr>
        <p:txBody>
          <a:bodyPr/>
          <a:lstStyle/>
          <a:p>
            <a:endParaRPr lang="en-US"/>
          </a:p>
        </p:txBody>
      </p:sp>
      <p:sp>
        <p:nvSpPr>
          <p:cNvPr id="4" name="Object 3"/>
          <p:cNvSpPr/>
          <p:nvPr/>
        </p:nvSpPr>
        <p:spPr>
          <a:xfrm>
            <a:off x="3799525" y="652299"/>
            <a:ext cx="3880943" cy="538504"/>
          </a:xfrm>
          <a:prstGeom prst="rect">
            <a:avLst/>
          </a:prstGeom>
          <a:noFill/>
        </p:spPr>
        <p:txBody>
          <a:bodyPr wrap="square" lIns="0" tIns="0" rIns="0" bIns="0" rtlCol="0" anchor="t"/>
          <a:lstStyle/>
          <a:p>
            <a:pPr algn="l">
              <a:lnSpc>
                <a:spcPts val="4241"/>
              </a:lnSpc>
              <a:buNone/>
            </a:pPr>
            <a:r>
              <a:rPr lang="en-US" sz="3328" b="1" kern="0" spc="33" dirty="0">
                <a:solidFill>
                  <a:srgbClr val="FFFFFF"/>
                </a:solidFill>
                <a:latin typeface="Roboto" pitchFamily="34" charset="0"/>
                <a:ea typeface="Roboto" pitchFamily="34" charset="-122"/>
                <a:cs typeface="Roboto" pitchFamily="34" charset="-120"/>
              </a:rPr>
              <a:t>Lingkup Informasi</a:t>
            </a:r>
            <a:endParaRPr lang="en-US" dirty="0"/>
          </a:p>
        </p:txBody>
      </p:sp>
      <p:sp>
        <p:nvSpPr>
          <p:cNvPr id="5" name="Object 4"/>
          <p:cNvSpPr/>
          <p:nvPr/>
        </p:nvSpPr>
        <p:spPr>
          <a:xfrm>
            <a:off x="3799525" y="1215562"/>
            <a:ext cx="3880943" cy="3519560"/>
          </a:xfrm>
          <a:prstGeom prst="rect">
            <a:avLst/>
          </a:prstGeom>
          <a:noFill/>
        </p:spPr>
        <p:txBody>
          <a:bodyPr wrap="square" lIns="0" tIns="0" rIns="0" bIns="0" rtlCol="0" anchor="t"/>
          <a:lstStyle/>
          <a:p>
            <a:pPr algn="l">
              <a:lnSpc>
                <a:spcPts val="3465"/>
              </a:lnSpc>
              <a:spcBef>
                <a:spcPts val="191"/>
              </a:spcBef>
              <a:buNone/>
            </a:pPr>
            <a:r>
              <a:rPr lang="en-US" sz="2447" kern="0" spc="25" dirty="0">
                <a:solidFill>
                  <a:srgbClr val="FFFFFF">
                    <a:alpha val="80000"/>
                  </a:srgbClr>
                </a:solidFill>
                <a:latin typeface="Roboto" pitchFamily="34" charset="0"/>
                <a:ea typeface="Roboto" pitchFamily="34" charset="-122"/>
                <a:cs typeface="Roboto" pitchFamily="34" charset="-120"/>
              </a:rPr>
              <a:t>Akuntansi keuangan menyajikan informasi perusahaan secara keseluruhan, sedangkan akuntansi biaya hanya menyediakan informasi untuk </a:t>
            </a:r>
            <a:r>
              <a:rPr lang="en-US" sz="2447" kern="0" spc="25" dirty="0" err="1">
                <a:solidFill>
                  <a:srgbClr val="FFFFFF">
                    <a:alpha val="80000"/>
                  </a:srgbClr>
                </a:solidFill>
                <a:latin typeface="Roboto" pitchFamily="34" charset="0"/>
                <a:ea typeface="Roboto" pitchFamily="34" charset="-122"/>
                <a:cs typeface="Roboto" pitchFamily="34" charset="-120"/>
              </a:rPr>
              <a:t>sebagian</a:t>
            </a:r>
            <a:r>
              <a:rPr lang="en-US" sz="2447" kern="0" spc="25" dirty="0">
                <a:solidFill>
                  <a:srgbClr val="FFFFFF">
                    <a:alpha val="80000"/>
                  </a:srgbClr>
                </a:solidFill>
                <a:latin typeface="Roboto" pitchFamily="34" charset="0"/>
                <a:ea typeface="Roboto" pitchFamily="34" charset="-122"/>
                <a:cs typeface="Roboto" pitchFamily="34" charset="-120"/>
              </a:rPr>
              <a:t> </a:t>
            </a:r>
            <a:r>
              <a:rPr lang="en-US" sz="2447" kern="0" spc="25" dirty="0" err="1">
                <a:solidFill>
                  <a:srgbClr val="FFFFFF">
                    <a:alpha val="80000"/>
                  </a:srgbClr>
                </a:solidFill>
                <a:latin typeface="Roboto" pitchFamily="34" charset="0"/>
                <a:ea typeface="Roboto" pitchFamily="34" charset="-122"/>
                <a:cs typeface="Roboto" pitchFamily="34" charset="-120"/>
              </a:rPr>
              <a:t>perusahaan</a:t>
            </a:r>
            <a:endParaRPr lang="en-US" dirty="0"/>
          </a:p>
        </p:txBody>
      </p:sp>
      <p:sp>
        <p:nvSpPr>
          <p:cNvPr id="6" name="Object 5"/>
          <p:cNvSpPr/>
          <p:nvPr/>
        </p:nvSpPr>
        <p:spPr>
          <a:xfrm>
            <a:off x="7708560" y="476131"/>
            <a:ext cx="4004261" cy="5523119"/>
          </a:xfrm>
          <a:prstGeom prst="rect">
            <a:avLst/>
          </a:prstGeom>
          <a:solidFill>
            <a:srgbClr val="97AA0F"/>
          </a:solidFill>
        </p:spPr>
        <p:txBody>
          <a:bodyPr/>
          <a:lstStyle/>
          <a:p>
            <a:endParaRPr lang="en-US"/>
          </a:p>
        </p:txBody>
      </p:sp>
      <p:sp>
        <p:nvSpPr>
          <p:cNvPr id="7" name="Object 6"/>
          <p:cNvSpPr/>
          <p:nvPr/>
        </p:nvSpPr>
        <p:spPr>
          <a:xfrm>
            <a:off x="7994238" y="652299"/>
            <a:ext cx="3880943" cy="538504"/>
          </a:xfrm>
          <a:prstGeom prst="rect">
            <a:avLst/>
          </a:prstGeom>
          <a:noFill/>
        </p:spPr>
        <p:txBody>
          <a:bodyPr wrap="square" lIns="0" tIns="0" rIns="0" bIns="0" rtlCol="0" anchor="t"/>
          <a:lstStyle/>
          <a:p>
            <a:pPr algn="l">
              <a:lnSpc>
                <a:spcPts val="4241"/>
              </a:lnSpc>
              <a:buNone/>
            </a:pPr>
            <a:r>
              <a:rPr lang="en-US" sz="3328" kern="0" spc="33" dirty="0">
                <a:solidFill>
                  <a:srgbClr val="000000"/>
                </a:solidFill>
                <a:latin typeface="Roboto" pitchFamily="34" charset="0"/>
                <a:ea typeface="Roboto" pitchFamily="34" charset="-122"/>
                <a:cs typeface="Roboto" pitchFamily="34" charset="-120"/>
              </a:rPr>
              <a:t>Rentang Waktu</a:t>
            </a:r>
            <a:endParaRPr lang="en-US" dirty="0"/>
          </a:p>
        </p:txBody>
      </p:sp>
      <p:sp>
        <p:nvSpPr>
          <p:cNvPr id="8" name="Object 7"/>
          <p:cNvSpPr/>
          <p:nvPr/>
        </p:nvSpPr>
        <p:spPr>
          <a:xfrm>
            <a:off x="7994238" y="1215562"/>
            <a:ext cx="3880943" cy="3079615"/>
          </a:xfrm>
          <a:prstGeom prst="rect">
            <a:avLst/>
          </a:prstGeom>
          <a:noFill/>
        </p:spPr>
        <p:txBody>
          <a:bodyPr wrap="square" lIns="0" tIns="0" rIns="0" bIns="0" rtlCol="0" anchor="t"/>
          <a:lstStyle/>
          <a:p>
            <a:pPr algn="l">
              <a:lnSpc>
                <a:spcPts val="3465"/>
              </a:lnSpc>
              <a:spcBef>
                <a:spcPts val="191"/>
              </a:spcBef>
              <a:buNone/>
            </a:pPr>
            <a:r>
              <a:rPr lang="en-US" sz="2447" kern="0" spc="25" dirty="0">
                <a:solidFill>
                  <a:srgbClr val="000000">
                    <a:alpha val="80000"/>
                  </a:srgbClr>
                </a:solidFill>
                <a:latin typeface="Roboto" pitchFamily="34" charset="0"/>
                <a:ea typeface="Roboto" pitchFamily="34" charset="-122"/>
                <a:cs typeface="Roboto" pitchFamily="34" charset="-120"/>
              </a:rPr>
              <a:t>Akuntansi keuangan menggunakan rentang waktu yang kurang fleksibel, sedangkan akuntansi biaya menggunakan waktu yang </a:t>
            </a:r>
            <a:r>
              <a:rPr lang="en-US" sz="2447" kern="0" spc="25" dirty="0" err="1">
                <a:solidFill>
                  <a:srgbClr val="000000">
                    <a:alpha val="80000"/>
                  </a:srgbClr>
                </a:solidFill>
                <a:latin typeface="Roboto" pitchFamily="34" charset="0"/>
                <a:ea typeface="Roboto" pitchFamily="34" charset="-122"/>
                <a:cs typeface="Roboto" pitchFamily="34" charset="-120"/>
              </a:rPr>
              <a:t>lebih</a:t>
            </a:r>
            <a:r>
              <a:rPr lang="en-US" sz="2447" kern="0" spc="25" dirty="0">
                <a:solidFill>
                  <a:srgbClr val="000000">
                    <a:alpha val="80000"/>
                  </a:srgbClr>
                </a:solidFill>
                <a:latin typeface="Roboto" pitchFamily="34" charset="0"/>
                <a:ea typeface="Roboto" pitchFamily="34" charset="-122"/>
                <a:cs typeface="Roboto" pitchFamily="34" charset="-120"/>
              </a:rPr>
              <a:t> </a:t>
            </a:r>
            <a:r>
              <a:rPr lang="en-US" sz="2447" kern="0" spc="25" dirty="0" err="1">
                <a:solidFill>
                  <a:srgbClr val="000000">
                    <a:alpha val="80000"/>
                  </a:srgbClr>
                </a:solidFill>
                <a:latin typeface="Roboto" pitchFamily="34" charset="0"/>
                <a:ea typeface="Roboto" pitchFamily="34" charset="-122"/>
                <a:cs typeface="Roboto" pitchFamily="34" charset="-120"/>
              </a:rPr>
              <a:t>fleksible</a:t>
            </a:r>
            <a:endParaRPr lang="en-US" dirty="0"/>
          </a:p>
        </p:txBody>
      </p:sp>
      <p:sp>
        <p:nvSpPr>
          <p:cNvPr id="9" name="Object 8"/>
          <p:cNvSpPr/>
          <p:nvPr/>
        </p:nvSpPr>
        <p:spPr>
          <a:xfrm>
            <a:off x="11865183" y="6495061"/>
            <a:ext cx="133317"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7">
    <p:bg>
      <p:bgPr>
        <a:solidFill>
          <a:srgbClr val="F5F5F5"/>
        </a:solidFill>
        <a:effectLst/>
      </p:bgPr>
    </p:bg>
    <p:spTree>
      <p:nvGrpSpPr>
        <p:cNvPr id="1" name=""/>
        <p:cNvGrpSpPr/>
        <p:nvPr/>
      </p:nvGrpSpPr>
      <p:grpSpPr>
        <a:xfrm>
          <a:off x="0" y="0"/>
          <a:ext cx="0" cy="0"/>
          <a:chOff x="0" y="0"/>
          <a:chExt cx="0" cy="0"/>
        </a:xfrm>
      </p:grpSpPr>
      <p:sp>
        <p:nvSpPr>
          <p:cNvPr id="2" name="Object 1"/>
          <p:cNvSpPr/>
          <p:nvPr/>
        </p:nvSpPr>
        <p:spPr>
          <a:xfrm>
            <a:off x="476131" y="2086247"/>
            <a:ext cx="2346373" cy="2697282"/>
          </a:xfrm>
          <a:prstGeom prst="rect">
            <a:avLst/>
          </a:prstGeom>
          <a:noFill/>
        </p:spPr>
        <p:txBody>
          <a:bodyPr wrap="square" lIns="0" tIns="0" rIns="0" bIns="0" rtlCol="0" anchor="t"/>
          <a:lstStyle/>
          <a:p>
            <a:pPr algn="l">
              <a:lnSpc>
                <a:spcPts val="4249"/>
              </a:lnSpc>
              <a:buNone/>
            </a:pPr>
            <a:r>
              <a:rPr lang="en-US" sz="3750" b="1" dirty="0">
                <a:solidFill>
                  <a:srgbClr val="000000"/>
                </a:solidFill>
                <a:latin typeface="Roboto" pitchFamily="34" charset="0"/>
                <a:ea typeface="Roboto" pitchFamily="34" charset="-122"/>
                <a:cs typeface="Roboto" pitchFamily="34" charset="-120"/>
              </a:rPr>
              <a:t>Perbedaan Akuntansi Biaya dan Akuntansi Keuan</a:t>
            </a:r>
            <a:endParaRPr lang="en-US" dirty="0"/>
          </a:p>
        </p:txBody>
      </p:sp>
      <p:sp>
        <p:nvSpPr>
          <p:cNvPr id="3" name="Object 2"/>
          <p:cNvSpPr/>
          <p:nvPr/>
        </p:nvSpPr>
        <p:spPr>
          <a:xfrm>
            <a:off x="3561459" y="476131"/>
            <a:ext cx="8151362" cy="5523119"/>
          </a:xfrm>
          <a:prstGeom prst="rect">
            <a:avLst/>
          </a:prstGeom>
          <a:solidFill>
            <a:srgbClr val="00A0B0"/>
          </a:solidFill>
        </p:spPr>
        <p:txBody>
          <a:bodyPr/>
          <a:lstStyle/>
          <a:p>
            <a:endParaRPr lang="en-US"/>
          </a:p>
        </p:txBody>
      </p:sp>
      <p:sp>
        <p:nvSpPr>
          <p:cNvPr id="4" name="Object 3"/>
          <p:cNvSpPr/>
          <p:nvPr/>
        </p:nvSpPr>
        <p:spPr>
          <a:xfrm>
            <a:off x="3847138" y="635952"/>
            <a:ext cx="8442754" cy="618970"/>
          </a:xfrm>
          <a:prstGeom prst="rect">
            <a:avLst/>
          </a:prstGeom>
          <a:noFill/>
        </p:spPr>
        <p:txBody>
          <a:bodyPr wrap="square" lIns="0" tIns="0" rIns="0" bIns="0" rtlCol="0" anchor="t"/>
          <a:lstStyle/>
          <a:p>
            <a:pPr algn="l">
              <a:lnSpc>
                <a:spcPts val="4875"/>
              </a:lnSpc>
              <a:buNone/>
            </a:pPr>
            <a:r>
              <a:rPr lang="en-US" sz="3825" b="1" kern="0" spc="38" dirty="0">
                <a:solidFill>
                  <a:srgbClr val="FFFFFF"/>
                </a:solidFill>
                <a:latin typeface="Roboto" pitchFamily="34" charset="0"/>
                <a:ea typeface="Roboto" pitchFamily="34" charset="-122"/>
                <a:cs typeface="Roboto" pitchFamily="34" charset="-120"/>
              </a:rPr>
              <a:t>Sifat Informasi yang Digunakan</a:t>
            </a:r>
            <a:endParaRPr lang="en-US" dirty="0"/>
          </a:p>
        </p:txBody>
      </p:sp>
      <p:sp>
        <p:nvSpPr>
          <p:cNvPr id="5" name="Object 4"/>
          <p:cNvSpPr/>
          <p:nvPr/>
        </p:nvSpPr>
        <p:spPr>
          <a:xfrm>
            <a:off x="3847138" y="1234290"/>
            <a:ext cx="8442754" cy="4046161"/>
          </a:xfrm>
          <a:prstGeom prst="rect">
            <a:avLst/>
          </a:prstGeom>
          <a:noFill/>
        </p:spPr>
        <p:txBody>
          <a:bodyPr wrap="square" lIns="0" tIns="0" rIns="0" bIns="0" rtlCol="0" anchor="t"/>
          <a:lstStyle/>
          <a:p>
            <a:pPr algn="l">
              <a:lnSpc>
                <a:spcPts val="5311"/>
              </a:lnSpc>
              <a:buNone/>
            </a:pPr>
            <a:r>
              <a:rPr lang="en-US" sz="3750" kern="0" spc="38" dirty="0">
                <a:solidFill>
                  <a:srgbClr val="FFFFFF">
                    <a:alpha val="80000"/>
                  </a:srgbClr>
                </a:solidFill>
                <a:latin typeface="Roboto" pitchFamily="34" charset="0"/>
                <a:ea typeface="Roboto" pitchFamily="34" charset="-122"/>
                <a:cs typeface="Roboto" pitchFamily="34" charset="-120"/>
              </a:rPr>
              <a:t>Akuntansi keuangan lebih mengutamakan ketepatan informasi, sedangkan akuntansi biaya lebih mengutamakan relevansi informasi untuk </a:t>
            </a:r>
            <a:r>
              <a:rPr lang="en-US" sz="3750" kern="0" spc="38" dirty="0" err="1">
                <a:solidFill>
                  <a:srgbClr val="FFFFFF">
                    <a:alpha val="80000"/>
                  </a:srgbClr>
                </a:solidFill>
                <a:latin typeface="Roboto" pitchFamily="34" charset="0"/>
                <a:ea typeface="Roboto" pitchFamily="34" charset="-122"/>
                <a:cs typeface="Roboto" pitchFamily="34" charset="-120"/>
              </a:rPr>
              <a:t>pengambilan</a:t>
            </a:r>
            <a:r>
              <a:rPr lang="en-US" sz="3750" kern="0" spc="38" dirty="0">
                <a:solidFill>
                  <a:srgbClr val="FFFFFF">
                    <a:alpha val="80000"/>
                  </a:srgbClr>
                </a:solidFill>
                <a:latin typeface="Roboto" pitchFamily="34" charset="0"/>
                <a:ea typeface="Roboto" pitchFamily="34" charset="-122"/>
                <a:cs typeface="Roboto" pitchFamily="34" charset="-120"/>
              </a:rPr>
              <a:t> </a:t>
            </a:r>
            <a:r>
              <a:rPr lang="en-US" sz="3750" kern="0" spc="38" dirty="0" err="1">
                <a:solidFill>
                  <a:srgbClr val="FFFFFF">
                    <a:alpha val="80000"/>
                  </a:srgbClr>
                </a:solidFill>
                <a:latin typeface="Roboto" pitchFamily="34" charset="0"/>
                <a:ea typeface="Roboto" pitchFamily="34" charset="-122"/>
                <a:cs typeface="Roboto" pitchFamily="34" charset="-120"/>
              </a:rPr>
              <a:t>keputusan</a:t>
            </a:r>
            <a:endParaRPr lang="en-US" dirty="0"/>
          </a:p>
        </p:txBody>
      </p:sp>
      <p:sp>
        <p:nvSpPr>
          <p:cNvPr id="6" name="Object 5"/>
          <p:cNvSpPr/>
          <p:nvPr/>
        </p:nvSpPr>
        <p:spPr>
          <a:xfrm>
            <a:off x="11865183" y="6495061"/>
            <a:ext cx="133317" cy="242668"/>
          </a:xfrm>
          <a:prstGeom prst="rect">
            <a:avLst/>
          </a:prstGeom>
          <a:noFill/>
        </p:spPr>
        <p:txBody>
          <a:bodyPr/>
          <a:lstStyle/>
          <a:p>
            <a:endParaRPr lang="en-US"/>
          </a:p>
        </p:txBody>
      </p:sp>
      <p:sp>
        <p:nvSpPr>
          <p:cNvPr id="25" name="Slide Number Placeholder 24"/>
          <p:cNvSpPr>
            <a:spLocks noGrp="1"/>
          </p:cNvSpPr>
          <p:nvPr>
            <p:ph type="sldNum" sz="quarter" idx="4294967295"/>
          </p:nvPr>
        </p:nvSpPr>
        <p:spPr>
          <a:xfrm>
            <a:off x="11826240" y="6515100"/>
            <a:ext cx="800000" cy="300000"/>
          </a:xfrm>
          <a:prstGeom prst="rect">
            <a:avLst/>
          </a:prstGeom>
          <a:extLst>
            <a:ext uri="{C572A759-6A51-4108-AA02-DFA0A04FC94B}">
              <ma14:wrappingTextBoxFlag xmlns:ma14="http://schemas.microsoft.com/office/mac/drawingml/2011/main" xmlns="" val="0"/>
            </a:ext>
          </a:extLst>
        </p:spPr>
        <p:txBody>
          <a:bodyPr/>
          <a:lstStyle>
            <a:lvl1pPr>
              <a:defRPr sz="1100"/>
            </a:lvl1pPr>
          </a:lstStyle>
          <a:p>
            <a:fld id="{F7021451-1387-4CA6-816F-3879F97B5CBC}" type="slidenum">
              <a:rPr lang="en-US" smtClean="0"/>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48</TotalTime>
  <Words>1053</Words>
  <Application>Microsoft Macintosh PowerPoint</Application>
  <PresentationFormat>Widescreen</PresentationFormat>
  <Paragraphs>140</Paragraphs>
  <Slides>24</Slides>
  <Notes>24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Roboto</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Beautiful.ai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Konsep Biaya dan Sistem Informasi Akuntansi Biaya</dc:title>
  <dc:subject>Konsep Biaya dan Sistem Informasi Akuntansi Biaya</dc:subject>
  <dc:creator>satubangsa</dc:creator>
  <cp:lastModifiedBy>Rusdiyanto</cp:lastModifiedBy>
  <cp:revision>4</cp:revision>
  <dcterms:created xsi:type="dcterms:W3CDTF">2025-09-27T14:02:25Z</dcterms:created>
  <dcterms:modified xsi:type="dcterms:W3CDTF">2025-09-27T14:51:08Z</dcterms:modified>
</cp:coreProperties>
</file>